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20"/>
  </p:notesMasterIdLst>
  <p:sldIdLst>
    <p:sldId id="256" r:id="rId3"/>
    <p:sldId id="257" r:id="rId4"/>
    <p:sldId id="258" r:id="rId5"/>
    <p:sldId id="259" r:id="rId6"/>
    <p:sldId id="261" r:id="rId7"/>
    <p:sldId id="260" r:id="rId8"/>
    <p:sldId id="262" r:id="rId9"/>
    <p:sldId id="263" r:id="rId10"/>
    <p:sldId id="264" r:id="rId11"/>
    <p:sldId id="265" r:id="rId12"/>
    <p:sldId id="266" r:id="rId13"/>
    <p:sldId id="338" r:id="rId14"/>
    <p:sldId id="339" r:id="rId15"/>
    <p:sldId id="267" r:id="rId16"/>
    <p:sldId id="268" r:id="rId17"/>
    <p:sldId id="331" r:id="rId18"/>
    <p:sldId id="270" r:id="rId19"/>
    <p:sldId id="340" r:id="rId20"/>
    <p:sldId id="271" r:id="rId21"/>
    <p:sldId id="272" r:id="rId22"/>
    <p:sldId id="273" r:id="rId23"/>
    <p:sldId id="274" r:id="rId24"/>
    <p:sldId id="341" r:id="rId25"/>
    <p:sldId id="342" r:id="rId26"/>
    <p:sldId id="275" r:id="rId27"/>
    <p:sldId id="276" r:id="rId28"/>
    <p:sldId id="277" r:id="rId29"/>
    <p:sldId id="278" r:id="rId30"/>
    <p:sldId id="279" r:id="rId31"/>
    <p:sldId id="343" r:id="rId32"/>
    <p:sldId id="344" r:id="rId33"/>
    <p:sldId id="345" r:id="rId34"/>
    <p:sldId id="346" r:id="rId35"/>
    <p:sldId id="280" r:id="rId36"/>
    <p:sldId id="281" r:id="rId37"/>
    <p:sldId id="282" r:id="rId38"/>
    <p:sldId id="283" r:id="rId39"/>
    <p:sldId id="347" r:id="rId40"/>
    <p:sldId id="284" r:id="rId41"/>
    <p:sldId id="348" r:id="rId42"/>
    <p:sldId id="285" r:id="rId43"/>
    <p:sldId id="286" r:id="rId44"/>
    <p:sldId id="287" r:id="rId45"/>
    <p:sldId id="349" r:id="rId46"/>
    <p:sldId id="350" r:id="rId47"/>
    <p:sldId id="288" r:id="rId48"/>
    <p:sldId id="351" r:id="rId49"/>
    <p:sldId id="289" r:id="rId50"/>
    <p:sldId id="290" r:id="rId51"/>
    <p:sldId id="291" r:id="rId52"/>
    <p:sldId id="292" r:id="rId53"/>
    <p:sldId id="293" r:id="rId54"/>
    <p:sldId id="294" r:id="rId55"/>
    <p:sldId id="352" r:id="rId56"/>
    <p:sldId id="295" r:id="rId57"/>
    <p:sldId id="353"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54" r:id="rId77"/>
    <p:sldId id="355" r:id="rId78"/>
    <p:sldId id="314" r:id="rId79"/>
    <p:sldId id="315" r:id="rId80"/>
    <p:sldId id="316" r:id="rId81"/>
    <p:sldId id="317" r:id="rId82"/>
    <p:sldId id="319" r:id="rId83"/>
    <p:sldId id="320" r:id="rId84"/>
    <p:sldId id="321" r:id="rId85"/>
    <p:sldId id="332" r:id="rId86"/>
    <p:sldId id="362" r:id="rId87"/>
    <p:sldId id="330" r:id="rId88"/>
    <p:sldId id="356" r:id="rId89"/>
    <p:sldId id="357" r:id="rId90"/>
    <p:sldId id="358" r:id="rId91"/>
    <p:sldId id="359" r:id="rId92"/>
    <p:sldId id="386" r:id="rId93"/>
    <p:sldId id="318" r:id="rId94"/>
    <p:sldId id="363" r:id="rId95"/>
    <p:sldId id="364" r:id="rId96"/>
    <p:sldId id="365" r:id="rId97"/>
    <p:sldId id="382" r:id="rId98"/>
    <p:sldId id="333" r:id="rId99"/>
    <p:sldId id="366" r:id="rId100"/>
    <p:sldId id="367" r:id="rId101"/>
    <p:sldId id="368" r:id="rId102"/>
    <p:sldId id="369" r:id="rId103"/>
    <p:sldId id="370" r:id="rId104"/>
    <p:sldId id="371" r:id="rId105"/>
    <p:sldId id="383" r:id="rId106"/>
    <p:sldId id="334" r:id="rId107"/>
    <p:sldId id="372" r:id="rId108"/>
    <p:sldId id="373" r:id="rId109"/>
    <p:sldId id="374" r:id="rId110"/>
    <p:sldId id="375" r:id="rId111"/>
    <p:sldId id="376" r:id="rId112"/>
    <p:sldId id="379" r:id="rId113"/>
    <p:sldId id="381" r:id="rId114"/>
    <p:sldId id="380" r:id="rId115"/>
    <p:sldId id="384" r:id="rId116"/>
    <p:sldId id="335" r:id="rId117"/>
    <p:sldId id="385" r:id="rId118"/>
    <p:sldId id="336" r:id="rId1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24" autoAdjust="0"/>
    <p:restoredTop sz="94662" autoAdjust="0"/>
  </p:normalViewPr>
  <p:slideViewPr>
    <p:cSldViewPr>
      <p:cViewPr>
        <p:scale>
          <a:sx n="60" d="100"/>
          <a:sy n="60" d="100"/>
        </p:scale>
        <p:origin x="-1938" y="-294"/>
      </p:cViewPr>
      <p:guideLst>
        <p:guide orient="horz" pos="2160"/>
        <p:guide pos="2880"/>
      </p:guideLst>
    </p:cSldViewPr>
  </p:slideViewPr>
  <p:outlineViewPr>
    <p:cViewPr>
      <p:scale>
        <a:sx n="33" d="100"/>
        <a:sy n="33" d="100"/>
      </p:scale>
      <p:origin x="0" y="175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0EB71D4-91D4-40E7-A289-BD1851659211}" type="datetimeFigureOut">
              <a:rPr lang="fa-IR" smtClean="0"/>
              <a:t>11/08/1439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2A67035-C037-4166-BC32-D9C437359DED}" type="slidenum">
              <a:rPr lang="fa-IR" smtClean="0"/>
              <a:t>‹#›</a:t>
            </a:fld>
            <a:endParaRPr lang="fa-IR"/>
          </a:p>
        </p:txBody>
      </p:sp>
    </p:spTree>
    <p:extLst>
      <p:ext uri="{BB962C8B-B14F-4D97-AF65-F5344CB8AC3E}">
        <p14:creationId xmlns:p14="http://schemas.microsoft.com/office/powerpoint/2010/main" val="27490467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29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39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49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59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69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79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89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14</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98</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99</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100</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101</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102</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103</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105</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106</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107</a:t>
            </a:fld>
            <a:endParaRPr lang="fa-IR"/>
          </a:p>
        </p:txBody>
      </p:sp>
    </p:spTree>
    <p:extLst>
      <p:ext uri="{BB962C8B-B14F-4D97-AF65-F5344CB8AC3E}">
        <p14:creationId xmlns:p14="http://schemas.microsoft.com/office/powerpoint/2010/main" val="246551159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2A67035-C037-4166-BC32-D9C437359DED}" type="slidenum">
              <a:rPr lang="fa-IR" smtClean="0"/>
              <a:t>108</a:t>
            </a:fld>
            <a:endParaRPr lang="fa-IR"/>
          </a:p>
        </p:txBody>
      </p:sp>
    </p:spTree>
    <p:extLst>
      <p:ext uri="{BB962C8B-B14F-4D97-AF65-F5344CB8AC3E}">
        <p14:creationId xmlns:p14="http://schemas.microsoft.com/office/powerpoint/2010/main" val="246551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940404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1070145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2464382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234D0AF-C1C6-4B35-92E8-FE3522E9A104}" type="datetimeFigureOut">
              <a:rPr lang="fa-IR" smtClean="0"/>
              <a:t>11/08/1439</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2071F5-EBC3-497B-B03A-19187A766700}" type="slidenum">
              <a:rPr lang="fa-IR" smtClean="0"/>
              <a:t>‹#›</a:t>
            </a:fld>
            <a:endParaRPr lang="fa-I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234D0AF-C1C6-4B35-92E8-FE3522E9A104}" type="datetimeFigureOut">
              <a:rPr lang="fa-IR" smtClean="0"/>
              <a:t>11/08/1439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2071F5-EBC3-497B-B03A-19187A766700}" type="slidenum">
              <a:rPr lang="fa-IR" smtClean="0"/>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4D0AF-C1C6-4B35-92E8-FE3522E9A104}" type="datetimeFigureOut">
              <a:rPr lang="fa-IR" smtClean="0"/>
              <a:t>11/08/1439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4D0AF-C1C6-4B35-92E8-FE3522E9A104}" type="datetimeFigureOut">
              <a:rPr lang="fa-IR" smtClean="0"/>
              <a:t>11/08/1439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4D0AF-C1C6-4B35-92E8-FE3522E9A104}" type="datetimeFigureOut">
              <a:rPr lang="fa-IR" smtClean="0"/>
              <a:t>11/08/1439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234D0AF-C1C6-4B35-92E8-FE3522E9A104}" type="datetimeFigureOut">
              <a:rPr lang="fa-IR" smtClean="0"/>
              <a:t>11/08/1439</a:t>
            </a:fld>
            <a:endParaRPr lang="fa-IR"/>
          </a:p>
        </p:txBody>
      </p:sp>
      <p:sp>
        <p:nvSpPr>
          <p:cNvPr id="7" name="Slide Number Placeholder 6"/>
          <p:cNvSpPr>
            <a:spLocks noGrp="1"/>
          </p:cNvSpPr>
          <p:nvPr>
            <p:ph type="sldNum" sz="quarter" idx="12"/>
          </p:nvPr>
        </p:nvSpPr>
        <p:spPr/>
        <p:txBody>
          <a:bodyPr/>
          <a:lstStyle/>
          <a:p>
            <a:fld id="{4D2071F5-EBC3-497B-B03A-19187A766700}" type="slidenum">
              <a:rPr lang="fa-IR" smtClean="0"/>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1872143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4D0AF-C1C6-4B35-92E8-FE3522E9A104}" type="datetimeFigureOut">
              <a:rPr lang="fa-IR" smtClean="0"/>
              <a:t>11/08/1439</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4D0AF-C1C6-4B35-92E8-FE3522E9A104}" type="datetimeFigureOut">
              <a:rPr lang="fa-IR" smtClean="0"/>
              <a:t>11/08/1439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1801108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234D0AF-C1C6-4B35-92E8-FE3522E9A104}" type="datetimeFigureOut">
              <a:rPr lang="fa-IR" smtClean="0"/>
              <a:t>11/08/1439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1041739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234D0AF-C1C6-4B35-92E8-FE3522E9A104}" type="datetimeFigureOut">
              <a:rPr lang="fa-IR" smtClean="0"/>
              <a:t>11/08/1439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3834219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234D0AF-C1C6-4B35-92E8-FE3522E9A104}" type="datetimeFigureOut">
              <a:rPr lang="fa-IR" smtClean="0"/>
              <a:t>11/08/1439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32057323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4D0AF-C1C6-4B35-92E8-FE3522E9A104}" type="datetimeFigureOut">
              <a:rPr lang="fa-IR" smtClean="0"/>
              <a:t>11/08/1439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594838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4D0AF-C1C6-4B35-92E8-FE3522E9A104}" type="datetimeFigureOut">
              <a:rPr lang="fa-IR" smtClean="0"/>
              <a:t>11/08/1439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87709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4D0AF-C1C6-4B35-92E8-FE3522E9A104}" type="datetimeFigureOut">
              <a:rPr lang="fa-IR" smtClean="0"/>
              <a:t>11/08/1439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2071F5-EBC3-497B-B03A-19187A766700}" type="slidenum">
              <a:rPr lang="fa-IR" smtClean="0"/>
              <a:t>‹#›</a:t>
            </a:fld>
            <a:endParaRPr lang="fa-IR"/>
          </a:p>
        </p:txBody>
      </p:sp>
    </p:spTree>
    <p:extLst>
      <p:ext uri="{BB962C8B-B14F-4D97-AF65-F5344CB8AC3E}">
        <p14:creationId xmlns:p14="http://schemas.microsoft.com/office/powerpoint/2010/main" val="1629770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34D0AF-C1C6-4B35-92E8-FE3522E9A104}" type="datetimeFigureOut">
              <a:rPr lang="fa-IR" smtClean="0"/>
              <a:t>11/08/1439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D2071F5-EBC3-497B-B03A-19187A766700}" type="slidenum">
              <a:rPr lang="fa-IR" smtClean="0"/>
              <a:t>‹#›</a:t>
            </a:fld>
            <a:endParaRPr lang="fa-IR"/>
          </a:p>
        </p:txBody>
      </p:sp>
    </p:spTree>
    <p:extLst>
      <p:ext uri="{BB962C8B-B14F-4D97-AF65-F5344CB8AC3E}">
        <p14:creationId xmlns:p14="http://schemas.microsoft.com/office/powerpoint/2010/main" val="206765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234D0AF-C1C6-4B35-92E8-FE3522E9A104}" type="datetimeFigureOut">
              <a:rPr lang="fa-IR" smtClean="0"/>
              <a:t>11/08/1439</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2071F5-EBC3-497B-B03A-19187A766700}"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جلد بودجه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2"/>
            <a:ext cx="9144000" cy="7185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extLst>
      <p:ext uri="{BB962C8B-B14F-4D97-AF65-F5344CB8AC3E}">
        <p14:creationId xmlns:p14="http://schemas.microsoft.com/office/powerpoint/2010/main" val="1775174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پست </a:t>
            </a: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187006991"/>
              </p:ext>
            </p:extLst>
          </p:nvPr>
        </p:nvGraphicFramePr>
        <p:xfrm>
          <a:off x="323527" y="1031716"/>
          <a:ext cx="8064897" cy="4584903"/>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بهنگام سازی کد پستی ده رقمی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114000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136815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واجرای مقاوم سازی ساختمانهای عملیاتی و مراکز مهم شرکت پست ج ا 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6998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توسعه فناوری در عملیات پستی </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35000</a:t>
                      </a:r>
                    </a:p>
                  </a:txBody>
                  <a:tcPr marL="9525" marR="9525" marT="9525" marB="0" anchor="ctr">
                    <a:solidFill>
                      <a:schemeClr val="accent6">
                        <a:lumMod val="60000"/>
                        <a:lumOff val="40000"/>
                      </a:schemeClr>
                    </a:solidFill>
                  </a:tcPr>
                </a:tc>
              </a:tr>
              <a:tr h="911691">
                <a:tc gridSpan="2">
                  <a:txBody>
                    <a:bodyPr/>
                    <a:lstStyle/>
                    <a:p>
                      <a:pPr algn="ctr" rtl="1" fontAlgn="ctr"/>
                      <a:r>
                        <a:rPr lang="fa-IR" sz="28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209000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95000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511951240"/>
              </p:ext>
            </p:extLst>
          </p:nvPr>
        </p:nvGraphicFramePr>
        <p:xfrm>
          <a:off x="323527" y="1031716"/>
          <a:ext cx="8064897" cy="4910713"/>
        </p:xfrm>
        <a:graphic>
          <a:graphicData uri="http://schemas.openxmlformats.org/drawingml/2006/table">
            <a:tbl>
              <a:tblPr rtl="1">
                <a:tableStyleId>{08FB837D-C827-4EFA-A057-4D05807E0F7C}</a:tableStyleId>
              </a:tblPr>
              <a:tblGrid>
                <a:gridCol w="749872"/>
                <a:gridCol w="4270306"/>
                <a:gridCol w="1803284"/>
                <a:gridCol w="1241435"/>
              </a:tblGrid>
              <a:tr h="669092">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681271">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32</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اجرای طرح های آبرسانی روستایی و توسعه شبکه های آن</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آب وفاضلاب روستایی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10500000</a:t>
                      </a:r>
                    </a:p>
                  </a:txBody>
                  <a:tcPr marL="9525" marR="9525" marT="9525" marB="0" anchor="ctr">
                    <a:solidFill>
                      <a:schemeClr val="accent6">
                        <a:lumMod val="60000"/>
                        <a:lumOff val="40000"/>
                      </a:schemeClr>
                    </a:solidFill>
                  </a:tcPr>
                </a:tc>
              </a:tr>
              <a:tr h="576064">
                <a:tc>
                  <a:txBody>
                    <a:bodyPr/>
                    <a:lstStyle/>
                    <a:p>
                      <a:pPr algn="ctr" rtl="0" fontAlgn="ctr"/>
                      <a:r>
                        <a:rPr lang="fa-IR" sz="2000" b="1" i="0" u="none" strike="noStrike">
                          <a:solidFill>
                            <a:srgbClr val="000000"/>
                          </a:solidFill>
                          <a:effectLst/>
                          <a:latin typeface="B Nazanin+ Black" pitchFamily="2" charset="-78"/>
                          <a:cs typeface="B Nazanin+ Black" pitchFamily="2" charset="-78"/>
                        </a:rPr>
                        <a:t>33</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اجرای طرح های آبیاری تحت فشار، کم فشار و سامانه های نوین آبیاری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سازمان جهاد کشاورزی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10500000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35</a:t>
                      </a:r>
                    </a:p>
                  </a:txBody>
                  <a:tcPr marL="9525" marR="9525" marT="9525" marB="0" anchor="ctr"/>
                </a:tc>
                <a:tc>
                  <a:txBody>
                    <a:bodyPr/>
                    <a:lstStyle/>
                    <a:p>
                      <a:pPr algn="ctr" rtl="1" fontAlgn="ctr"/>
                      <a:r>
                        <a:rPr lang="fa-IR" sz="1800" b="1" i="0" u="none" strike="noStrike" dirty="0">
                          <a:solidFill>
                            <a:srgbClr val="000000"/>
                          </a:solidFill>
                          <a:effectLst/>
                          <a:latin typeface="B Nazanin+ Black" pitchFamily="2" charset="-78"/>
                          <a:cs typeface="B Nazanin+ Black" pitchFamily="2" charset="-78"/>
                        </a:rPr>
                        <a:t>توسعه امکانات، فعالیتهای فرهنگی و خدماتی زیارتی در قطب های گردشگری مذهبی و برگزاری و تمهید امکانات لازم مراسم سالانه پیاده روی اربعین - موضوع ماده 97 قانون برنامه ششم توسعه</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استانداری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160000</a:t>
                      </a:r>
                    </a:p>
                  </a:txBody>
                  <a:tcPr marL="9525" marR="9525" marT="9525" marB="0" anchor="ctr">
                    <a:solidFill>
                      <a:schemeClr val="accent6">
                        <a:lumMod val="60000"/>
                        <a:lumOff val="40000"/>
                      </a:schemeClr>
                    </a:solidFill>
                  </a:tcPr>
                </a:tc>
              </a:tr>
              <a:tr h="65566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43</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بهبود محیط زیست، آبخیزداری و ساماندهی پسماندهای عادی کل کشور</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اداره کل حفاظت محیط زیست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70000000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44</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ساماندهی حمل و نقل عمومی</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استانداری و  اداره کل راهداری و حمل و نقل عمومی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3500000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8983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714233843"/>
              </p:ext>
            </p:extLst>
          </p:nvPr>
        </p:nvGraphicFramePr>
        <p:xfrm>
          <a:off x="323527" y="1031716"/>
          <a:ext cx="8064897" cy="4831105"/>
        </p:xfrm>
        <a:graphic>
          <a:graphicData uri="http://schemas.openxmlformats.org/drawingml/2006/table">
            <a:tbl>
              <a:tblPr rtl="1">
                <a:tableStyleId>{08FB837D-C827-4EFA-A057-4D05807E0F7C}</a:tableStyleId>
              </a:tblPr>
              <a:tblGrid>
                <a:gridCol w="749872"/>
                <a:gridCol w="4007374"/>
                <a:gridCol w="988948"/>
                <a:gridCol w="1182180"/>
                <a:gridCol w="1136523"/>
              </a:tblGrid>
              <a:tr h="669092">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2000" b="1" i="0" u="none" strike="noStrike" dirty="0" smtClean="0">
                        <a:solidFill>
                          <a:schemeClr val="bg1"/>
                        </a:solidFill>
                        <a:effectLst/>
                        <a:latin typeface="B Nazanin+ Black" pitchFamily="2" charset="-78"/>
                        <a:cs typeface="B Nazanin+ Black" pitchFamily="2" charset="-78"/>
                      </a:endParaRP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537255">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45</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کمک به بازسازی مناطق زلزله زده و سیل زده</a:t>
                      </a:r>
                    </a:p>
                  </a:txBody>
                  <a:tcPr marL="9525" marR="9525" marT="9525" marB="0" anchor="ctr"/>
                </a:tc>
                <a:tc gridSpan="2">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مدیریت بحران استانداری و بنیاد مسکن</a:t>
                      </a:r>
                    </a:p>
                  </a:txBody>
                  <a:tcPr marL="9525" marR="9525" marT="9525" marB="0" anchor="ctr"/>
                </a:tc>
                <a:tc hMerge="1">
                  <a:txBody>
                    <a:bodyPr/>
                    <a:lstStyle/>
                    <a:p>
                      <a:pPr algn="ctr" rtl="1" fontAlgn="ctr"/>
                      <a:endParaRPr lang="fa-IR" sz="2000" b="1"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3500000</a:t>
                      </a:r>
                    </a:p>
                  </a:txBody>
                  <a:tcPr marL="9525" marR="9525" marT="9525" marB="0" anchor="ctr">
                    <a:solidFill>
                      <a:schemeClr val="accent6">
                        <a:lumMod val="60000"/>
                        <a:lumOff val="40000"/>
                      </a:schemeClr>
                    </a:solidFill>
                  </a:tcPr>
                </a:tc>
              </a:tr>
              <a:tr h="56620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47</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توسعه حمل و نقل ریلی</a:t>
                      </a:r>
                    </a:p>
                  </a:txBody>
                  <a:tcPr marL="9525" marR="9525" marT="9525" marB="0" anchor="ctr"/>
                </a:tc>
                <a:tc gridSpan="2">
                  <a:txBody>
                    <a:bodyPr/>
                    <a:lstStyle/>
                    <a:p>
                      <a:pPr algn="ctr" rtl="1" fontAlgn="ctr"/>
                      <a:r>
                        <a:rPr lang="fa-IR" sz="2000" b="1" i="0" u="none" strike="noStrike">
                          <a:solidFill>
                            <a:srgbClr val="000000"/>
                          </a:solidFill>
                          <a:effectLst/>
                          <a:latin typeface="B Nazanin+ Black" pitchFamily="2" charset="-78"/>
                          <a:cs typeface="B Nazanin+ Black" pitchFamily="2" charset="-78"/>
                        </a:rPr>
                        <a:t>اداره کل راه و شهرسازی</a:t>
                      </a:r>
                    </a:p>
                  </a:txBody>
                  <a:tcPr marL="9525" marR="9525" marT="9525" marB="0" anchor="ctr"/>
                </a:tc>
                <a:tc hMerge="1">
                  <a:txBody>
                    <a:bodyPr/>
                    <a:lstStyle/>
                    <a:p>
                      <a:pPr algn="ctr" rtl="1" fontAlgn="ctr"/>
                      <a:endParaRPr lang="fa-IR" sz="2000" b="1" i="0" u="none" strike="noStrike">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12250000</a:t>
                      </a:r>
                    </a:p>
                  </a:txBody>
                  <a:tcPr marL="9525" marR="9525" marT="9525" marB="0" anchor="ctr">
                    <a:solidFill>
                      <a:schemeClr val="accent6">
                        <a:lumMod val="60000"/>
                        <a:lumOff val="40000"/>
                      </a:schemeClr>
                    </a:solidFill>
                  </a:tcPr>
                </a:tc>
              </a:tr>
              <a:tr h="739165">
                <a:tc>
                  <a:txBody>
                    <a:bodyPr/>
                    <a:lstStyle/>
                    <a:p>
                      <a:pPr algn="ctr" rtl="0" fontAlgn="ctr"/>
                      <a:r>
                        <a:rPr lang="fa-IR" sz="2000" b="1" i="0" u="none" strike="noStrike">
                          <a:solidFill>
                            <a:schemeClr val="tx1"/>
                          </a:solidFill>
                          <a:effectLst/>
                          <a:latin typeface="B Nazanin+ Black" pitchFamily="2" charset="-78"/>
                          <a:cs typeface="B Nazanin+ Black" pitchFamily="2" charset="-78"/>
                        </a:rPr>
                        <a:t>550000</a:t>
                      </a:r>
                    </a:p>
                  </a:txBody>
                  <a:tcPr marL="9525" marR="9525" marT="9525" marB="0" anchor="ctr">
                    <a:solidFill>
                      <a:schemeClr val="accent3">
                        <a:lumMod val="40000"/>
                        <a:lumOff val="60000"/>
                      </a:schemeClr>
                    </a:solidFill>
                  </a:tcPr>
                </a:tc>
                <a:tc gridSpan="3">
                  <a:txBody>
                    <a:bodyPr/>
                    <a:lstStyle/>
                    <a:p>
                      <a:pPr algn="ctr" rtl="1" fontAlgn="ctr"/>
                      <a:r>
                        <a:rPr lang="fa-IR" sz="2000" b="1" i="0" u="none" strike="noStrike" dirty="0">
                          <a:solidFill>
                            <a:schemeClr val="tx1"/>
                          </a:solidFill>
                          <a:effectLst/>
                          <a:latin typeface="B Nazanin+ Black" pitchFamily="2" charset="-78"/>
                          <a:cs typeface="B Nazanin+ Black" pitchFamily="2" charset="-78"/>
                        </a:rPr>
                        <a:t>اعتبارات ردیف های موردی (موقت)</a:t>
                      </a:r>
                    </a:p>
                  </a:txBody>
                  <a:tcPr marL="9525" marR="9525" marT="9525" marB="0" anchor="ctr">
                    <a:solidFill>
                      <a:schemeClr val="accent3">
                        <a:lumMod val="40000"/>
                        <a:lumOff val="60000"/>
                      </a:schemeClr>
                    </a:solidFill>
                  </a:tcPr>
                </a:tc>
                <a:tc hMerge="1">
                  <a:txBody>
                    <a:bodyPr/>
                    <a:lstStyle/>
                    <a:p>
                      <a:pPr rtl="1"/>
                      <a:endParaRPr lang="fa-IR"/>
                    </a:p>
                  </a:txBody>
                  <a:tcPr/>
                </a:tc>
                <a:tc hMerge="1">
                  <a:txBody>
                    <a:bodyPr/>
                    <a:lstStyle/>
                    <a:p>
                      <a:pPr algn="ctr" rtl="1" fontAlgn="ctr"/>
                      <a:endParaRPr lang="fa-IR" sz="2000" b="1" i="0" u="none" strike="noStrike" dirty="0">
                        <a:solidFill>
                          <a:srgbClr val="FF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chemeClr val="tx1"/>
                          </a:solidFill>
                          <a:effectLst/>
                          <a:latin typeface="B Nazanin+ Black" pitchFamily="2" charset="-78"/>
                          <a:cs typeface="B Nazanin+ Black" pitchFamily="2" charset="-78"/>
                        </a:rPr>
                        <a:t>3465000</a:t>
                      </a:r>
                    </a:p>
                  </a:txBody>
                  <a:tcPr marL="9525" marR="9525" marT="9525" marB="0" anchor="ctr">
                    <a:solidFill>
                      <a:schemeClr val="accent3">
                        <a:lumMod val="40000"/>
                        <a:lumOff val="6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a:t>
                      </a:r>
                    </a:p>
                  </a:txBody>
                  <a:tcPr marL="9525" marR="9525" marT="9525" marB="0" anchor="ctr"/>
                </a:tc>
                <a:tc gridSpan="2">
                  <a:txBody>
                    <a:bodyPr/>
                    <a:lstStyle/>
                    <a:p>
                      <a:pPr algn="ctr" rtl="1" fontAlgn="ctr"/>
                      <a:r>
                        <a:rPr lang="fa-IR" sz="1800" b="1" i="0" u="none" strike="noStrike" dirty="0">
                          <a:solidFill>
                            <a:srgbClr val="000000"/>
                          </a:solidFill>
                          <a:effectLst/>
                          <a:latin typeface="B Nazanin+ Black" pitchFamily="2" charset="-78"/>
                          <a:cs typeface="B Nazanin+ Black" pitchFamily="2" charset="-78"/>
                        </a:rPr>
                        <a:t>اعتبار موضوع وجوه اداره شده برای اعطای وام قرض الحسنه با حداقل کارمزد و ارایه حمایتهای مالی به دانشجویان از طریق صندوق های رفاه وزارتخانه های علوم، تحقیقات و فناوری، بهداشت، درمان و آموزش پزشکی، دانشگاه آزاد اسلامی و مراکز آموزش عالی غیر انتفاعی به نسبت تعداد دانشجویان و بازپرداخت پس از فراغت از تحصیل دانشجویان و مبلغ شهریه و بازپرداخت مبلغ شهریه</a:t>
                      </a:r>
                    </a:p>
                  </a:txBody>
                  <a:tcPr marL="9525" marR="9525" marT="9525" marB="0" anchor="ctr"/>
                </a:tc>
                <a:tc hMerge="1">
                  <a:txBody>
                    <a:bodyPr/>
                    <a:lstStyle/>
                    <a:p>
                      <a:pPr rtl="1"/>
                      <a:endParaRPr lang="fa-IR"/>
                    </a:p>
                  </a:txBody>
                  <a:tcP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دانشگاههای سطح استان</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8983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653669947"/>
              </p:ext>
            </p:extLst>
          </p:nvPr>
        </p:nvGraphicFramePr>
        <p:xfrm>
          <a:off x="323527" y="1031716"/>
          <a:ext cx="8064897" cy="4610100"/>
        </p:xfrm>
        <a:graphic>
          <a:graphicData uri="http://schemas.openxmlformats.org/drawingml/2006/table">
            <a:tbl>
              <a:tblPr rtl="1">
                <a:tableStyleId>{08FB837D-C827-4EFA-A057-4D05807E0F7C}</a:tableStyleId>
              </a:tblPr>
              <a:tblGrid>
                <a:gridCol w="749872"/>
                <a:gridCol w="4124746"/>
                <a:gridCol w="1973886"/>
                <a:gridCol w="1216393"/>
              </a:tblGrid>
              <a:tr h="669092">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838200">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طرح های مطالعاتی و اجرایی- موضوع جدول شماره (20)0</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ادارات کل راه وشهرسازی، امور آب، منابع طبیعی، علوم پزشکی، کمیته امداد</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16</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معاونت توسعه روستایی و مناطق محروم کشور- کمک به توسعه زیربناهای روستایی، تکمیل مجتمع های آبرسانی و زیر ساخت های نواحی صنعتی و کمک های فنی و اعتباری به توسعه اشتغال روستایی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استانداری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22</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تهیه و اجرای طرح جامع کنترل و کاهش آسیبهای اجتماعی موضوع ماده(80) قانون برنامه ششم توسعه</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استانداری-اداره کل بهزیستی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18983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24425"/>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144664297"/>
              </p:ext>
            </p:extLst>
          </p:nvPr>
        </p:nvGraphicFramePr>
        <p:xfrm>
          <a:off x="323527" y="1396260"/>
          <a:ext cx="8064897" cy="4264988"/>
        </p:xfrm>
        <a:graphic>
          <a:graphicData uri="http://schemas.openxmlformats.org/drawingml/2006/table">
            <a:tbl>
              <a:tblPr rtl="1">
                <a:tableStyleId>{08FB837D-C827-4EFA-A057-4D05807E0F7C}</a:tableStyleId>
              </a:tblPr>
              <a:tblGrid>
                <a:gridCol w="749872"/>
                <a:gridCol w="4124746"/>
                <a:gridCol w="1973886"/>
                <a:gridCol w="1216393"/>
              </a:tblGrid>
              <a:tr h="669092">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897295">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36</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ایجاد خانه های جوانان در مراکز استانها</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ورزش و جوانان</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365000</a:t>
                      </a:r>
                    </a:p>
                  </a:txBody>
                  <a:tcPr marL="9525" marR="9525" marT="9525" marB="0" anchor="ctr">
                    <a:solidFill>
                      <a:schemeClr val="accent6">
                        <a:lumMod val="60000"/>
                        <a:lumOff val="40000"/>
                      </a:schemeClr>
                    </a:solidFill>
                  </a:tcPr>
                </a:tc>
              </a:tr>
              <a:tr h="910243">
                <a:tc>
                  <a:txBody>
                    <a:bodyPr/>
                    <a:lstStyle/>
                    <a:p>
                      <a:pPr algn="ctr" rtl="0" fontAlgn="ctr"/>
                      <a:r>
                        <a:rPr lang="fa-IR" sz="2000" b="1" i="0" u="none" strike="noStrike">
                          <a:solidFill>
                            <a:srgbClr val="000000"/>
                          </a:solidFill>
                          <a:effectLst/>
                          <a:latin typeface="B Nazanin+ Black" pitchFamily="2" charset="-78"/>
                          <a:cs typeface="B Nazanin+ Black" pitchFamily="2" charset="-78"/>
                        </a:rPr>
                        <a:t>51</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سازمان تبلیغات اسلامی - کمک به اشخاص حقوقی غیر دولتی فرهنگی و دینی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اداره کل تبلیغات اسلامی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300000</a:t>
                      </a:r>
                    </a:p>
                  </a:txBody>
                  <a:tcPr marL="9525" marR="9525" marT="9525" marB="0" anchor="ctr">
                    <a:solidFill>
                      <a:schemeClr val="accent6">
                        <a:lumMod val="60000"/>
                        <a:lumOff val="40000"/>
                      </a:schemeClr>
                    </a:solidFill>
                  </a:tcPr>
                </a:tc>
              </a:tr>
              <a:tr h="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60</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آماده سازی و احداث فضاهای پژوهشی و فناوری در پارک علم و فناوری استانهای چهارمحال بختیاری، خوزستان، مازندران، کردستان، گلستان، قم، </a:t>
                      </a:r>
                      <a:r>
                        <a:rPr lang="fa-IR" sz="2000" b="1" i="0" u="none" strike="noStrike" dirty="0">
                          <a:solidFill>
                            <a:srgbClr val="FF0000"/>
                          </a:solidFill>
                          <a:effectLst/>
                          <a:latin typeface="B Nazanin+ Black" pitchFamily="2" charset="-78"/>
                          <a:cs typeface="B Nazanin+ Black" pitchFamily="2" charset="-78"/>
                        </a:rPr>
                        <a:t>اردبیل</a:t>
                      </a:r>
                      <a:r>
                        <a:rPr lang="fa-IR" sz="2000" b="1" i="0" u="none" strike="noStrike" dirty="0">
                          <a:solidFill>
                            <a:srgbClr val="000000"/>
                          </a:solidFill>
                          <a:effectLst/>
                          <a:latin typeface="B Nazanin+ Black" pitchFamily="2" charset="-78"/>
                          <a:cs typeface="B Nazanin+ Black" pitchFamily="2" charset="-78"/>
                        </a:rPr>
                        <a:t>، ایلام، کهگیلویه و بویراحمد</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پارک علم و فناوری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56963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a:t>
            </a:r>
            <a:r>
              <a:rPr lang="fa-IR" sz="3600" b="1" dirty="0" smtClean="0">
                <a:solidFill>
                  <a:srgbClr val="212120"/>
                </a:solidFill>
                <a:latin typeface="B Yekan+" pitchFamily="2" charset="-78"/>
                <a:cs typeface="B Yekan+" pitchFamily="2" charset="-78"/>
              </a:rPr>
              <a:t>پنجم:</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1153953" y="3461848"/>
            <a:ext cx="7090455"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l" fontAlgn="base">
              <a:spcBef>
                <a:spcPct val="0"/>
              </a:spcBef>
              <a:spcAft>
                <a:spcPct val="0"/>
              </a:spcAft>
            </a:pPr>
            <a:r>
              <a:rPr lang="fa-IR" sz="3600" b="1" dirty="0">
                <a:solidFill>
                  <a:srgbClr val="FFFFFF"/>
                </a:solidFill>
                <a:latin typeface="Arial" pitchFamily="34" charset="0"/>
                <a:cs typeface="A Iranian Sans" pitchFamily="2" charset="-78"/>
              </a:rPr>
              <a:t>اهـــم تبصـره‌های قانـون </a:t>
            </a:r>
            <a:r>
              <a:rPr lang="fa-IR" sz="3600" b="1" dirty="0" smtClean="0">
                <a:solidFill>
                  <a:srgbClr val="FFFFFF"/>
                </a:solidFill>
                <a:latin typeface="Arial" pitchFamily="34" charset="0"/>
                <a:cs typeface="A Iranian Sans" pitchFamily="2" charset="-78"/>
              </a:rPr>
              <a:t>بـودجه ســـــــال </a:t>
            </a:r>
            <a:r>
              <a:rPr lang="fa-IR" sz="3600" b="1" dirty="0">
                <a:solidFill>
                  <a:srgbClr val="FFFFFF"/>
                </a:solidFill>
                <a:latin typeface="Arial" pitchFamily="34" charset="0"/>
                <a:cs typeface="A Iranian Sans" pitchFamily="2" charset="-78"/>
              </a:rPr>
              <a:t>1397 کــــل کـشــور</a:t>
            </a:r>
          </a:p>
        </p:txBody>
      </p:sp>
    </p:spTree>
    <p:extLst>
      <p:ext uri="{BB962C8B-B14F-4D97-AF65-F5344CB8AC3E}">
        <p14:creationId xmlns:p14="http://schemas.microsoft.com/office/powerpoint/2010/main" val="287083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smtClean="0">
                <a:solidFill>
                  <a:schemeClr val="bg2">
                    <a:lumMod val="50000"/>
                  </a:schemeClr>
                </a:solidFill>
                <a:cs typeface="B Titr" panose="00000700000000000000" pitchFamily="2" charset="-78"/>
              </a:rPr>
              <a:t>اهم تبصره‌های قانون بودجه سال </a:t>
            </a:r>
            <a:r>
              <a:rPr lang="fa-IR" sz="2800" b="1" dirty="0">
                <a:solidFill>
                  <a:schemeClr val="bg2">
                    <a:lumMod val="50000"/>
                  </a:schemeClr>
                </a:solidFill>
                <a:cs typeface="B Titr" panose="00000700000000000000" pitchFamily="2" charset="-78"/>
              </a:rPr>
              <a:t>1397 </a:t>
            </a:r>
            <a:r>
              <a:rPr lang="fa-IR" sz="2800" b="1" dirty="0" smtClean="0">
                <a:solidFill>
                  <a:schemeClr val="bg2">
                    <a:lumMod val="50000"/>
                  </a:schemeClr>
                </a:solidFill>
                <a:cs typeface="B Titr" panose="00000700000000000000" pitchFamily="2" charset="-78"/>
              </a:rPr>
              <a:t>کل 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753696469"/>
              </p:ext>
            </p:extLst>
          </p:nvPr>
        </p:nvGraphicFramePr>
        <p:xfrm>
          <a:off x="323527" y="836712"/>
          <a:ext cx="8064897" cy="4798640"/>
        </p:xfrm>
        <a:graphic>
          <a:graphicData uri="http://schemas.openxmlformats.org/drawingml/2006/table">
            <a:tbl>
              <a:tblPr rtl="1">
                <a:tableStyleId>{08FB837D-C827-4EFA-A057-4D05807E0F7C}</a:tableStyleId>
              </a:tblPr>
              <a:tblGrid>
                <a:gridCol w="592922"/>
                <a:gridCol w="775518"/>
                <a:gridCol w="5455022"/>
                <a:gridCol w="1241435"/>
              </a:tblGrid>
              <a:tr h="419100">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521955">
                <a:tc rowSpan="7">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1</a:t>
                      </a:r>
                    </a:p>
                  </a:txBody>
                  <a:tcPr marL="9525" marR="9525" marT="9525" marB="0" anchor="ctr"/>
                </a:tc>
                <a:tc rowSpan="7">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«ه » تبصره  </a:t>
                      </a: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 وزارت نفت موظف است از منابع در اختیار خود معادل ریالی چهار میلیون تن مواد اولیه قیر(</a:t>
                      </a:r>
                      <a:r>
                        <a:rPr lang="en-US" sz="1400" b="0" i="0" u="none" strike="noStrike" dirty="0">
                          <a:solidFill>
                            <a:srgbClr val="000000"/>
                          </a:solidFill>
                          <a:effectLst/>
                          <a:latin typeface="B Nazanin+ Black" pitchFamily="2" charset="-78"/>
                          <a:cs typeface="B Nazanin+ Black" pitchFamily="2" charset="-78"/>
                        </a:rPr>
                        <a:t>VB) </a:t>
                      </a:r>
                      <a:r>
                        <a:rPr lang="fa-IR" sz="1400" b="0" i="0" u="none" strike="noStrike" dirty="0">
                          <a:solidFill>
                            <a:srgbClr val="000000"/>
                          </a:solidFill>
                          <a:effectLst/>
                          <a:latin typeface="B Nazanin+ Black" pitchFamily="2" charset="-78"/>
                          <a:cs typeface="B Nazanin+ Black" pitchFamily="2" charset="-78"/>
                        </a:rPr>
                        <a:t>رایگان تا سقف مبلغ سی هزار میلیارد (30.000) ریال به نسبت : </a:t>
                      </a:r>
                    </a:p>
                  </a:txBody>
                  <a:tcPr marL="9525" marR="9525" marT="9525" marB="0" anchor="ctr"/>
                </a:tc>
                <a:tc>
                  <a:txBody>
                    <a:bodyPr/>
                    <a:lstStyle/>
                    <a:p>
                      <a:pPr algn="ctr" rtl="0" fontAlgn="b"/>
                      <a:r>
                        <a:rPr lang="fa-IR" sz="1600" b="0" i="0" u="none" strike="noStrike">
                          <a:solidFill>
                            <a:srgbClr val="000000"/>
                          </a:solidFill>
                          <a:effectLst/>
                          <a:latin typeface="B Nazanin+ Black" pitchFamily="2" charset="-78"/>
                          <a:cs typeface="B Nazanin+ Black" pitchFamily="2" charset="-78"/>
                        </a:rPr>
                        <a:t> </a:t>
                      </a:r>
                    </a:p>
                  </a:txBody>
                  <a:tcPr marL="9525" marR="9525" marT="9525" marB="0" anchor="b">
                    <a:solidFill>
                      <a:schemeClr val="accent6">
                        <a:lumMod val="60000"/>
                        <a:lumOff val="40000"/>
                      </a:schemeClr>
                    </a:solidFill>
                  </a:tcPr>
                </a:tc>
              </a:tr>
              <a:tr h="576064">
                <a:tc vMerge="1">
                  <a:txBody>
                    <a:bodyPr/>
                    <a:lstStyle/>
                    <a:p>
                      <a:pPr rtl="1"/>
                      <a:endParaRPr lang="fa-IR"/>
                    </a:p>
                  </a:txBody>
                  <a:tcPr/>
                </a:tc>
                <a:tc vMerge="1">
                  <a:txBody>
                    <a:bodyPr/>
                    <a:lstStyle/>
                    <a:p>
                      <a:pPr rtl="1"/>
                      <a:endParaRPr lang="fa-IR"/>
                    </a:p>
                  </a:txBody>
                  <a:tcP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 54 درصد در اختیار وزارت راه و شهرسازی جهت روکش آسفالت و آسفالت راههای روستایی و معابر محلات هدف بازآفرینی شهری</a:t>
                      </a:r>
                    </a:p>
                  </a:txBody>
                  <a:tcPr marL="9525" marR="9525" marT="9525" marB="0" anchor="ctr"/>
                </a:tc>
                <a:tc>
                  <a:txBody>
                    <a:bodyPr/>
                    <a:lstStyle/>
                    <a:p>
                      <a:pPr algn="ctr" rtl="1" fontAlgn="ctr"/>
                      <a:r>
                        <a:rPr lang="fa-IR" sz="1600" b="0" i="0" u="none" strike="noStrike">
                          <a:solidFill>
                            <a:srgbClr val="000000"/>
                          </a:solidFill>
                          <a:effectLst/>
                          <a:latin typeface="B Nazanin+ Black" pitchFamily="2" charset="-78"/>
                          <a:cs typeface="B Nazanin+ Black" pitchFamily="2" charset="-78"/>
                        </a:rPr>
                        <a:t>اداره کل راه و شهرسازی</a:t>
                      </a:r>
                    </a:p>
                  </a:txBody>
                  <a:tcPr marL="9525" marR="9525" marT="9525" marB="0" anchor="ctr">
                    <a:solidFill>
                      <a:schemeClr val="accent6">
                        <a:lumMod val="60000"/>
                        <a:lumOff val="40000"/>
                      </a:schemeClr>
                    </a:solidFill>
                  </a:tcPr>
                </a:tc>
              </a:tr>
              <a:tr h="576064">
                <a:tc vMerge="1">
                  <a:txBody>
                    <a:bodyPr/>
                    <a:lstStyle/>
                    <a:p>
                      <a:pPr rtl="1"/>
                      <a:endParaRPr lang="fa-IR"/>
                    </a:p>
                  </a:txBody>
                  <a:tcPr/>
                </a:tc>
                <a:tc vMerge="1">
                  <a:txBody>
                    <a:bodyPr/>
                    <a:lstStyle/>
                    <a:p>
                      <a:pPr rtl="1"/>
                      <a:endParaRPr lang="fa-IR"/>
                    </a:p>
                  </a:txBody>
                  <a:tcP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 17 درصد در اختیار بنیاد مسکن انقلاب اسلامی جهت آسفالت معابر و بهسازی روستاها و انجام پروژه‌های مشارکتی با دهیاری‌ها </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اداره کل بنیاد مسکن </a:t>
                      </a:r>
                    </a:p>
                  </a:txBody>
                  <a:tcPr marL="9525" marR="9525" marT="9525" marB="0" anchor="ctr">
                    <a:solidFill>
                      <a:schemeClr val="accent6">
                        <a:lumMod val="60000"/>
                        <a:lumOff val="40000"/>
                      </a:schemeClr>
                    </a:solidFill>
                  </a:tcPr>
                </a:tc>
              </a:tr>
              <a:tr h="582915">
                <a:tc vMerge="1">
                  <a:txBody>
                    <a:bodyPr/>
                    <a:lstStyle/>
                    <a:p>
                      <a:pPr rtl="1"/>
                      <a:endParaRPr lang="fa-IR"/>
                    </a:p>
                  </a:txBody>
                  <a:tcPr/>
                </a:tc>
                <a:tc vMerge="1">
                  <a:txBody>
                    <a:bodyPr/>
                    <a:lstStyle/>
                    <a:p>
                      <a:pPr rtl="1"/>
                      <a:endParaRPr lang="fa-IR"/>
                    </a:p>
                  </a:txBody>
                  <a:tcP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  13 درصد در اختیار وزارت کشور(سازمان شهرداری‌ها و دهیاری‌های کشور) جهت آسفالت معابر شهرهای با جمعیت زیر پنجاه هزار نفر </a:t>
                      </a:r>
                    </a:p>
                  </a:txBody>
                  <a:tcPr marL="9525" marR="9525" marT="9525" marB="0" anchor="ctr"/>
                </a:tc>
                <a:tc>
                  <a:txBody>
                    <a:bodyPr/>
                    <a:lstStyle/>
                    <a:p>
                      <a:pPr algn="ctr" rtl="1" fontAlgn="ctr"/>
                      <a:r>
                        <a:rPr lang="fa-IR" sz="1600" b="0" i="0" u="none" strike="noStrike">
                          <a:solidFill>
                            <a:srgbClr val="333333"/>
                          </a:solidFill>
                          <a:effectLst/>
                          <a:latin typeface="B Nazanin+ Black" pitchFamily="2" charset="-78"/>
                          <a:cs typeface="B Nazanin+ Black" pitchFamily="2" charset="-78"/>
                        </a:rPr>
                        <a:t>استانداری</a:t>
                      </a:r>
                    </a:p>
                  </a:txBody>
                  <a:tcPr marL="9525" marR="9525" marT="9525" marB="0" anchor="ctr">
                    <a:solidFill>
                      <a:schemeClr val="accent6">
                        <a:lumMod val="60000"/>
                        <a:lumOff val="40000"/>
                      </a:schemeClr>
                    </a:solidFill>
                  </a:tcPr>
                </a:tc>
              </a:tr>
              <a:tr h="838200">
                <a:tc vMerge="1">
                  <a:txBody>
                    <a:bodyPr/>
                    <a:lstStyle/>
                    <a:p>
                      <a:pPr rtl="1"/>
                      <a:endParaRPr lang="fa-IR"/>
                    </a:p>
                  </a:txBody>
                  <a:tcPr/>
                </a:tc>
                <a:tc vMerge="1">
                  <a:txBody>
                    <a:bodyPr/>
                    <a:lstStyle/>
                    <a:p>
                      <a:pPr rtl="1"/>
                      <a:endParaRPr lang="fa-IR"/>
                    </a:p>
                  </a:txBody>
                  <a:tcP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 3 درصد جهت نوسازی مدارس در اختیار وزارت آموزش و پرورش (سازمان نوسازی و توسعه و تجهیز مدارس) قرار دهد و در حسابهای فی‌مابین خود و خزانه‌داری کل کشور اعمال و با آن از محل خوراک مایع تحویلی به پتروشیمی ها و پالایشگاهها تسویه کنند </a:t>
                      </a:r>
                    </a:p>
                  </a:txBody>
                  <a:tcPr marL="9525" marR="9525" marT="9525" marB="0" anchor="ctr"/>
                </a:tc>
                <a:tc>
                  <a:txBody>
                    <a:bodyPr/>
                    <a:lstStyle/>
                    <a:p>
                      <a:pPr algn="ctr" rtl="1" fontAlgn="t"/>
                      <a:r>
                        <a:rPr lang="fa-IR" sz="1600" b="0" i="0" u="none" strike="noStrike">
                          <a:solidFill>
                            <a:srgbClr val="000000"/>
                          </a:solidFill>
                          <a:effectLst/>
                          <a:latin typeface="B Nazanin+ Black" pitchFamily="2" charset="-78"/>
                          <a:cs typeface="B Nazanin+ Black" pitchFamily="2" charset="-78"/>
                        </a:rPr>
                        <a:t>اداره کل نوسازی، توسعه و تجهیز مدارس</a:t>
                      </a:r>
                    </a:p>
                  </a:txBody>
                  <a:tcPr marL="9525" marR="9525" marT="9525" marB="0">
                    <a:solidFill>
                      <a:schemeClr val="accent6">
                        <a:lumMod val="60000"/>
                        <a:lumOff val="40000"/>
                      </a:schemeClr>
                    </a:solidFill>
                  </a:tcPr>
                </a:tc>
              </a:tr>
              <a:tr h="307077">
                <a:tc vMerge="1">
                  <a:txBody>
                    <a:bodyPr/>
                    <a:lstStyle/>
                    <a:p>
                      <a:pPr rtl="1"/>
                      <a:endParaRPr lang="fa-IR"/>
                    </a:p>
                  </a:txBody>
                  <a:tcPr/>
                </a:tc>
                <a:tc vMerge="1">
                  <a:txBody>
                    <a:bodyPr/>
                    <a:lstStyle/>
                    <a:p>
                      <a:pPr rtl="1"/>
                      <a:endParaRPr lang="fa-IR"/>
                    </a:p>
                  </a:txBody>
                  <a:tcP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وزارت نفت تا پایان سال مالی 1397 نسبت به تحویل کامل قیر اقدام می‌کند.</a:t>
                      </a:r>
                    </a:p>
                  </a:txBody>
                  <a:tcPr marL="9525" marR="9525" marT="9525" marB="0" anchor="ctr"/>
                </a:tc>
                <a:tc>
                  <a:txBody>
                    <a:bodyPr/>
                    <a:lstStyle/>
                    <a:p>
                      <a:pPr algn="ctr" rtl="0" fontAlgn="t"/>
                      <a:r>
                        <a:rPr lang="fa-IR" sz="1600" b="0" i="0" u="none" strike="noStrike" dirty="0">
                          <a:solidFill>
                            <a:srgbClr val="000000"/>
                          </a:solidFill>
                          <a:effectLst/>
                          <a:latin typeface="B Nazanin+ Black" pitchFamily="2" charset="-78"/>
                          <a:cs typeface="B Nazanin+ Black" pitchFamily="2" charset="-78"/>
                        </a:rPr>
                        <a:t> </a:t>
                      </a:r>
                    </a:p>
                  </a:txBody>
                  <a:tcPr marL="9525" marR="9525" marT="9525" marB="0">
                    <a:solidFill>
                      <a:schemeClr val="accent6">
                        <a:lumMod val="60000"/>
                        <a:lumOff val="40000"/>
                      </a:schemeClr>
                    </a:solidFill>
                  </a:tcPr>
                </a:tc>
              </a:tr>
              <a:tr h="838200">
                <a:tc vMerge="1">
                  <a:txBody>
                    <a:bodyPr/>
                    <a:lstStyle/>
                    <a:p>
                      <a:pPr rtl="1"/>
                      <a:endParaRPr lang="fa-IR"/>
                    </a:p>
                  </a:txBody>
                  <a:tcPr/>
                </a:tc>
                <a:tc vMerge="1">
                  <a:txBody>
                    <a:bodyPr/>
                    <a:lstStyle/>
                    <a:p>
                      <a:pPr rtl="1"/>
                      <a:endParaRPr lang="fa-IR"/>
                    </a:p>
                  </a:txBody>
                  <a:tcPr/>
                </a:tc>
                <a:tc>
                  <a:txBody>
                    <a:bodyPr/>
                    <a:lstStyle/>
                    <a:p>
                      <a:pPr algn="r" rtl="1" fontAlgn="ctr"/>
                      <a:r>
                        <a:rPr lang="fa-IR" sz="1400" b="0" i="0" u="none" strike="noStrike" dirty="0">
                          <a:solidFill>
                            <a:srgbClr val="000000"/>
                          </a:solidFill>
                          <a:effectLst/>
                          <a:latin typeface="B Nazanin+ Black" pitchFamily="2" charset="-78"/>
                          <a:cs typeface="B Nazanin+ Black" pitchFamily="2" charset="-78"/>
                        </a:rPr>
                        <a:t> چنانچه کمیته برنامه‌ریزی شهرستان بودجه‌ای برای راههای روستایی پیش‌بینی نکرد، قیر رایگان آن شهرستان در اختیار شهرداری‌های زیر بیست هزار نفر جمعیت و دهیاری‌های شهرستان قرار می‌گیرد تا در عمران معابر داخل روستا مصرف شود.</a:t>
                      </a:r>
                    </a:p>
                  </a:txBody>
                  <a:tcPr marL="9525" marR="9525" marT="9525" marB="0" anchor="ctr"/>
                </a:tc>
                <a:tc>
                  <a:txBody>
                    <a:bodyPr/>
                    <a:lstStyle/>
                    <a:p>
                      <a:pPr algn="ctr" rtl="0" fontAlgn="t"/>
                      <a:r>
                        <a:rPr lang="fa-IR" sz="1600" b="0" i="0" u="none" strike="noStrike" dirty="0">
                          <a:solidFill>
                            <a:srgbClr val="000000"/>
                          </a:solidFill>
                          <a:effectLst/>
                          <a:latin typeface="B Nazanin+ Black" pitchFamily="2" charset="-78"/>
                          <a:cs typeface="B Nazanin+ Black" pitchFamily="2" charset="-78"/>
                        </a:rPr>
                        <a:t> </a:t>
                      </a:r>
                    </a:p>
                  </a:txBody>
                  <a:tcPr marL="9525" marR="9525" marT="9525" marB="0">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114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789980626"/>
              </p:ext>
            </p:extLst>
          </p:nvPr>
        </p:nvGraphicFramePr>
        <p:xfrm>
          <a:off x="323527" y="834737"/>
          <a:ext cx="8064897" cy="5042535"/>
        </p:xfrm>
        <a:graphic>
          <a:graphicData uri="http://schemas.openxmlformats.org/drawingml/2006/table">
            <a:tbl>
              <a:tblPr rtl="1">
                <a:tableStyleId>{08FB837D-C827-4EFA-A057-4D05807E0F7C}</a:tableStyleId>
              </a:tblPr>
              <a:tblGrid>
                <a:gridCol w="367512"/>
                <a:gridCol w="784464"/>
                <a:gridCol w="5671486"/>
                <a:gridCol w="1241435"/>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838200">
                <a:tc rowSpan="2">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 و </a:t>
                      </a:r>
                      <a:r>
                        <a:rPr lang="fa-IR" sz="1600" b="0" i="0" u="none" strike="noStrike" dirty="0" smtClean="0">
                          <a:solidFill>
                            <a:srgbClr val="000000"/>
                          </a:solidFill>
                          <a:effectLst/>
                          <a:latin typeface="B Nazanin+ Black" pitchFamily="2" charset="-78"/>
                          <a:cs typeface="B Nazanin+ Black" pitchFamily="2" charset="-78"/>
                        </a:rPr>
                        <a:t>»</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تبصره  </a:t>
                      </a:r>
                      <a:r>
                        <a:rPr lang="fa-IR" sz="1600" b="0"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just" rtl="1" fontAlgn="ctr"/>
                      <a:r>
                        <a:rPr lang="fa-IR" sz="1400" b="0" i="0" u="none" strike="noStrike">
                          <a:solidFill>
                            <a:srgbClr val="000000"/>
                          </a:solidFill>
                          <a:effectLst/>
                          <a:latin typeface="B Nazanin+ Black" pitchFamily="2" charset="-78"/>
                          <a:cs typeface="B Nazanin+ Black" pitchFamily="2" charset="-78"/>
                        </a:rPr>
                        <a:t> بانكها مجازند با تضمين وزارت نفت تا مبلغ پنجاه هزار ميليارد (۵۰.۰۰۰.۰۰۰.۰۰۰.۰۰۰) ريال تسهيلات به شركت دولتي تابعه ذي‌ربط اين وزارت و شركتهاي استاني آن جهت اجراي خطوط گازرساني به روستاها و شهرهاي فاقد گاز با بازپرداخت پنجساله بپردازند. </a:t>
                      </a:r>
                    </a:p>
                  </a:txBody>
                  <a:tcPr marL="9525" marR="9525" marT="9525" marB="0" anchor="ctr"/>
                </a:tc>
                <a:tc>
                  <a:txBody>
                    <a:bodyPr/>
                    <a:lstStyle/>
                    <a:p>
                      <a:pPr algn="ctr" rtl="1" fontAlgn="t"/>
                      <a:r>
                        <a:rPr lang="fa-IR" sz="1600" b="0" i="0" u="none" strike="noStrike" dirty="0">
                          <a:solidFill>
                            <a:srgbClr val="000000"/>
                          </a:solidFill>
                          <a:effectLst/>
                          <a:latin typeface="B Nazanin+ Black" pitchFamily="2" charset="-78"/>
                          <a:cs typeface="B Nazanin+ Black" pitchFamily="2" charset="-78"/>
                        </a:rPr>
                        <a:t>شرکت گاز</a:t>
                      </a:r>
                    </a:p>
                  </a:txBody>
                  <a:tcPr marL="9525" marR="9525" marT="9525" marB="0">
                    <a:solidFill>
                      <a:schemeClr val="accent6">
                        <a:lumMod val="60000"/>
                        <a:lumOff val="40000"/>
                      </a:schemeClr>
                    </a:solidFill>
                  </a:tcPr>
                </a:tc>
              </a:tr>
              <a:tr h="838200">
                <a:tc vMerge="1">
                  <a:txBody>
                    <a:bodyPr/>
                    <a:lstStyle/>
                    <a:p>
                      <a:pPr rtl="1"/>
                      <a:endParaRPr lang="fa-IR"/>
                    </a:p>
                  </a:txBody>
                  <a:tcP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 « </a:t>
                      </a:r>
                      <a:r>
                        <a:rPr lang="fa-IR" sz="1600" b="0" i="0" u="none" strike="noStrike" dirty="0">
                          <a:solidFill>
                            <a:srgbClr val="000000"/>
                          </a:solidFill>
                          <a:effectLst/>
                          <a:latin typeface="B Nazanin+ Black" pitchFamily="2" charset="-78"/>
                          <a:cs typeface="B Nazanin+ Black" pitchFamily="2" charset="-78"/>
                        </a:rPr>
                        <a:t>ز </a:t>
                      </a:r>
                      <a:r>
                        <a:rPr lang="fa-IR" sz="1600" b="0" i="0" u="none" strike="noStrike" dirty="0" smtClean="0">
                          <a:solidFill>
                            <a:srgbClr val="000000"/>
                          </a:solidFill>
                          <a:effectLst/>
                          <a:latin typeface="B Nazanin+ Black" pitchFamily="2" charset="-78"/>
                          <a:cs typeface="B Nazanin+ Black" pitchFamily="2" charset="-78"/>
                        </a:rPr>
                        <a:t>»</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تبصره  </a:t>
                      </a:r>
                      <a:r>
                        <a:rPr lang="fa-IR" sz="1600" b="0"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r" rtl="1" fontAlgn="ctr"/>
                      <a:r>
                        <a:rPr lang="fa-IR" sz="1400" b="0" i="0" u="none" strike="noStrike">
                          <a:solidFill>
                            <a:srgbClr val="000000"/>
                          </a:solidFill>
                          <a:effectLst/>
                          <a:latin typeface="B Nazanin+ Black" pitchFamily="2" charset="-78"/>
                          <a:cs typeface="B Nazanin+ Black" pitchFamily="2" charset="-78"/>
                        </a:rPr>
                        <a:t>وزارت نفت از طريق شركت دولتي تابعه ذي‌ربط مجاز است در اجراي ماده (۱۲) قانون رفع موانع توليد رقابت‌پذير و ارتقاي نظام مالي كشور به‌منظور تسريع گازرساني به روستاها و اتمام طرح(پروژه)‌هاي نيمه‌تمام گازرساني به روستاها با شركت ملي گاز ايران توافق نمايد تا مبلغ پنجاه‌هزار ميليارد (۵۰.۰۰۰.۰۰۰.۰۰۰.۰۰۰) ريال در اختيار شركت مذكور قرار دهد و تا پايان سال تسويه نمايد.</a:t>
                      </a:r>
                    </a:p>
                  </a:txBody>
                  <a:tcPr marL="9525" marR="9525" marT="9525" marB="0" anchor="ctr"/>
                </a:tc>
                <a:tc>
                  <a:txBody>
                    <a:bodyPr/>
                    <a:lstStyle/>
                    <a:p>
                      <a:pPr algn="ctr" rtl="1" fontAlgn="t"/>
                      <a:r>
                        <a:rPr lang="fa-IR" sz="1600" b="0" i="0" u="none" strike="noStrike" dirty="0">
                          <a:solidFill>
                            <a:srgbClr val="000000"/>
                          </a:solidFill>
                          <a:effectLst/>
                          <a:latin typeface="B Nazanin+ Black" pitchFamily="2" charset="-78"/>
                          <a:cs typeface="B Nazanin+ Black" pitchFamily="2" charset="-78"/>
                        </a:rPr>
                        <a:t>شرکت گاز</a:t>
                      </a:r>
                    </a:p>
                  </a:txBody>
                  <a:tcPr marL="9525" marR="9525" marT="9525" marB="0">
                    <a:solidFill>
                      <a:schemeClr val="accent6">
                        <a:lumMod val="60000"/>
                        <a:lumOff val="40000"/>
                      </a:schemeClr>
                    </a:solidFill>
                  </a:tcPr>
                </a:tc>
              </a:tr>
              <a:tr h="838200">
                <a:tc>
                  <a:txBody>
                    <a:bodyPr/>
                    <a:lstStyle/>
                    <a:p>
                      <a:pPr algn="ctr" rtl="1" fontAlgn="ctr"/>
                      <a:r>
                        <a:rPr lang="fa-IR" sz="1600" b="0"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a:t>
                      </a:r>
                      <a:r>
                        <a:rPr lang="fa-IR" sz="1600" b="0" i="0" u="none" strike="noStrike" dirty="0" smtClean="0">
                          <a:solidFill>
                            <a:srgbClr val="000000"/>
                          </a:solidFill>
                          <a:effectLst/>
                          <a:latin typeface="B Nazanin+ Black" pitchFamily="2" charset="-78"/>
                          <a:cs typeface="B Nazanin+ Black" pitchFamily="2" charset="-78"/>
                        </a:rPr>
                        <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 الف » تبصره </a:t>
                      </a: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3</a:t>
                      </a:r>
                    </a:p>
                  </a:txBody>
                  <a:tcPr marL="9525" marR="9525" marT="9525" marB="0" anchor="ctr"/>
                </a:tc>
                <a:tc>
                  <a:txBody>
                    <a:bodyPr/>
                    <a:lstStyle/>
                    <a:p>
                      <a:pPr algn="r" rtl="1" fontAlgn="ctr"/>
                      <a:r>
                        <a:rPr lang="fa-IR" sz="1400" b="0" i="0" u="none" strike="noStrike" dirty="0">
                          <a:solidFill>
                            <a:srgbClr val="333333"/>
                          </a:solidFill>
                          <a:effectLst/>
                          <a:latin typeface="B Nazanin+ Black" pitchFamily="2" charset="-78"/>
                          <a:cs typeface="B Nazanin+ Black" pitchFamily="2" charset="-78"/>
                        </a:rPr>
                        <a:t>الف - با رعايت مصوبه شماره ۰۱۰۱/۹۴۳۴۴ مورخ ۱۳۹۵/۱۲/۲۳ مجمع تشخيص مصلحت نظام، در سال ۱۳۹۷ سقف تسهيلات تأمين مالي خارجي (فاينانس) براي طرحها علاوه بر باقي‌مانده سـهميه سـال ‌قبل، معادل ريـالي سي ميليارد (۳۰.۰۰۰.۰۰۰.۰۰۰) دلار تعيين مي‌شود. در مواردي كه استفاده از تسهيلات مالي خارجي (فاينانس) با مجوز قانوني منوط به تضمين دولت جمهوري اسلامي ايران مبني بر بازپرداخت اصل و هزينه‌هاي تسهيلات مالي أخذشده از منابع بانكهاي كارگزار خارجي و بانكها و مؤسسات توسعه‌اي بين‌المللي ‌باشد، وزير امور اقتصادي و دارايي مجاز است پس از تصويب هيأت وزيران به نمايندگي از طرف دولت ضمانت‌نامه‌هاي كلي و يا اختصاصي مورد نياز براي طرحهاي مذكور را حداكثر ظرف مدت يك‌ماه صادر و يا اختيار امضاي آن را با تصويب هيأت وزيران به مقام مسؤول ذي‌ربط تفويض نمايد. طرحهاي بخشهاي خصوصي و تعاوني و نهادهاي عمومي غيردولتي و شركتهاي دانش بنيان نيز با سپردن تضمين‌هاي لازم به بانكهاي عامل مي‌توانند از تسهيلات مذكور استفاده كنند و بازپرداخت اصل و سود هريك از طرحهاي مذكور از محل عايدات طرح تأمين و پرداخت خواهد شد. </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اداره کل صنعت، معدن و تجارت                                       اداره کل جهاد کشاورزی                                                                                           پارک علم و فناوری</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009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2790512"/>
              </p:ext>
            </p:extLst>
          </p:nvPr>
        </p:nvGraphicFramePr>
        <p:xfrm>
          <a:off x="323528" y="964242"/>
          <a:ext cx="8064897" cy="4841022"/>
        </p:xfrm>
        <a:graphic>
          <a:graphicData uri="http://schemas.openxmlformats.org/drawingml/2006/table">
            <a:tbl>
              <a:tblPr rtl="1">
                <a:tableStyleId>{08FB837D-C827-4EFA-A057-4D05807E0F7C}</a:tableStyleId>
              </a:tblPr>
              <a:tblGrid>
                <a:gridCol w="367512"/>
                <a:gridCol w="622114"/>
                <a:gridCol w="6104416"/>
                <a:gridCol w="970855"/>
              </a:tblGrid>
              <a:tr h="419100">
                <a:tc>
                  <a:txBody>
                    <a:bodyPr/>
                    <a:lstStyle/>
                    <a:p>
                      <a:pPr algn="ctr" rtl="1" fontAlgn="ctr"/>
                      <a:r>
                        <a:rPr lang="fa-IR" sz="1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1551087">
                <a:tc rowSpan="2">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«الف » تبصره </a:t>
                      </a:r>
                      <a:r>
                        <a:rPr lang="fa-IR" sz="1600" b="0" i="0" u="none" strike="noStrike" dirty="0" smtClean="0">
                          <a:solidFill>
                            <a:srgbClr val="000000"/>
                          </a:solidFill>
                          <a:effectLst/>
                          <a:latin typeface="B Nazanin+ Black" pitchFamily="2" charset="-78"/>
                          <a:cs typeface="B Nazanin+ Black" pitchFamily="2" charset="-78"/>
                        </a:rPr>
                        <a:t>4</a:t>
                      </a:r>
                      <a:endParaRPr lang="fa-IR" sz="1600" b="0"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r" rtl="1" fontAlgn="t"/>
                      <a:r>
                        <a:rPr lang="fa-IR" sz="1400" b="0" i="0" u="none" strike="noStrike" dirty="0">
                          <a:solidFill>
                            <a:srgbClr val="333333"/>
                          </a:solidFill>
                          <a:effectLst/>
                          <a:latin typeface="B Nazanin+ Black" pitchFamily="2" charset="-78"/>
                          <a:cs typeface="B Nazanin+ Black" pitchFamily="2" charset="-78"/>
                        </a:rPr>
                        <a:t> به بانكهاي عامل اجازه داده مي‌شود در سال ۱۳۹۷ از محل منابع در اختيار نسبت به اعطاي تسهيلات ارزي به موارد زير اقدام كنند: </a:t>
                      </a:r>
                      <a:br>
                        <a:rPr lang="fa-IR" sz="1400" b="0" i="0" u="none" strike="noStrike" dirty="0">
                          <a:solidFill>
                            <a:srgbClr val="333333"/>
                          </a:solidFill>
                          <a:effectLst/>
                          <a:latin typeface="B Nazanin+ Black" pitchFamily="2" charset="-78"/>
                          <a:cs typeface="B Nazanin+ Black" pitchFamily="2" charset="-78"/>
                        </a:rPr>
                      </a:br>
                      <a:r>
                        <a:rPr lang="fa-IR" sz="1400" b="0" i="0" u="none" strike="noStrike" dirty="0">
                          <a:solidFill>
                            <a:srgbClr val="333333"/>
                          </a:solidFill>
                          <a:effectLst/>
                          <a:latin typeface="B Nazanin+ Black" pitchFamily="2" charset="-78"/>
                          <a:cs typeface="B Nazanin+ Black" pitchFamily="2" charset="-78"/>
                        </a:rPr>
                        <a:t>- طرحهاي توسعه‌اي و زيربنايي سازمان‌هاي توسعه‌اي بخش صنعت و معدن با مشاركت حداقل پنجاه‌ويك‌درصدي(۵۱%) بخش خصوصي و تعاوني با اولويت مناطق محروم و كمتر توسعه يافته براساس مزيت‌هاي منطقه‌اي </a:t>
                      </a:r>
                      <a:br>
                        <a:rPr lang="fa-IR" sz="1400" b="0" i="0" u="none" strike="noStrike" dirty="0">
                          <a:solidFill>
                            <a:srgbClr val="333333"/>
                          </a:solidFill>
                          <a:effectLst/>
                          <a:latin typeface="B Nazanin+ Black" pitchFamily="2" charset="-78"/>
                          <a:cs typeface="B Nazanin+ Black" pitchFamily="2" charset="-78"/>
                        </a:rPr>
                      </a:br>
                      <a:r>
                        <a:rPr lang="fa-IR" sz="1400" b="0" i="0" u="none" strike="noStrike" dirty="0">
                          <a:solidFill>
                            <a:srgbClr val="333333"/>
                          </a:solidFill>
                          <a:effectLst/>
                          <a:latin typeface="B Nazanin+ Black" pitchFamily="2" charset="-78"/>
                          <a:cs typeface="B Nazanin+ Black" pitchFamily="2" charset="-78"/>
                        </a:rPr>
                        <a:t>- سرمايه‌گذاران بخشهاي خصوصي، تعاوني، نهادهاي عمومي غيردولتي براي طرحهاي صنايع تكميلي و تبديلي چغندرقند</a:t>
                      </a:r>
                      <a:r>
                        <a:rPr lang="fa-IR" sz="1400" b="0" i="0" u="none" strike="noStrike" dirty="0" smtClean="0">
                          <a:solidFill>
                            <a:srgbClr val="333333"/>
                          </a:solidFill>
                          <a:effectLst/>
                          <a:latin typeface="B Nazanin+ Black" pitchFamily="2" charset="-78"/>
                          <a:cs typeface="B Nazanin+ Black" pitchFamily="2" charset="-78"/>
                        </a:rPr>
                        <a:t>.</a:t>
                      </a:r>
                      <a:endParaRPr lang="fa-IR" sz="1400" b="0" i="0" u="none" strike="noStrike" dirty="0">
                        <a:solidFill>
                          <a:srgbClr val="333333"/>
                        </a:solidFill>
                        <a:effectLst/>
                        <a:latin typeface="B Nazanin+ Black" pitchFamily="2" charset="-78"/>
                        <a:cs typeface="B Nazanin+ Black" pitchFamily="2" charset="-78"/>
                      </a:endParaRPr>
                    </a:p>
                  </a:txBody>
                  <a:tcPr marL="9525" marR="9525" marT="9525" marB="0"/>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اداره کل صنعت، معدن و تجارت                       اداره کل تعاون، کار و رفاه اجتماعی          </a:t>
                      </a:r>
                    </a:p>
                  </a:txBody>
                  <a:tcPr marL="9525" marR="9525" marT="9525" marB="0" anchor="ctr">
                    <a:solidFill>
                      <a:schemeClr val="accent6">
                        <a:lumMod val="60000"/>
                        <a:lumOff val="40000"/>
                      </a:schemeClr>
                    </a:solidFill>
                  </a:tcPr>
                </a:tc>
              </a:tr>
              <a:tr h="838200">
                <a:tc vMerge="1">
                  <a:txBody>
                    <a:bodyPr/>
                    <a:lstStyle/>
                    <a:p>
                      <a:pPr rtl="1"/>
                      <a:endParaRPr lang="fa-IR"/>
                    </a:p>
                  </a:txBody>
                  <a:tcP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 </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a:t>
                      </a:r>
                      <a:r>
                        <a:rPr lang="fa-IR" sz="1600" b="0" i="0" u="none" strike="noStrike" dirty="0">
                          <a:solidFill>
                            <a:srgbClr val="000000"/>
                          </a:solidFill>
                          <a:effectLst/>
                          <a:latin typeface="B Nazanin+ Black" pitchFamily="2" charset="-78"/>
                          <a:cs typeface="B Nazanin+ Black" pitchFamily="2" charset="-78"/>
                        </a:rPr>
                        <a:t>ب » تبصره </a:t>
                      </a:r>
                      <a:r>
                        <a:rPr lang="fa-IR" sz="1600" b="0" i="0" u="none" strike="noStrike" dirty="0" smtClean="0">
                          <a:solidFill>
                            <a:srgbClr val="000000"/>
                          </a:solidFill>
                          <a:effectLst/>
                          <a:latin typeface="B Nazanin+ Black" pitchFamily="2" charset="-78"/>
                          <a:cs typeface="B Nazanin+ Black" pitchFamily="2" charset="-78"/>
                        </a:rPr>
                        <a:t>4</a:t>
                      </a:r>
                      <a:endParaRPr lang="fa-IR" sz="1600" b="0"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r" rtl="1" fontAlgn="ctr"/>
                      <a:r>
                        <a:rPr lang="fa-IR" sz="1400" b="0" i="0" u="none" strike="noStrike" dirty="0">
                          <a:solidFill>
                            <a:srgbClr val="333333"/>
                          </a:solidFill>
                          <a:effectLst/>
                          <a:latin typeface="B Nazanin+ Black" pitchFamily="2" charset="-78"/>
                          <a:cs typeface="B Nazanin+ Black" pitchFamily="2" charset="-78"/>
                        </a:rPr>
                        <a:t>به بانكهاي عامل اجازه داده مي‌شود در سال ۱۳۹۷ از محل منابع در اختيار نسبت به اعطاي تسهيلات ‌ارزي به سرمايه‌گذاران بخشهاي خصوصي، تعاوني و شهرداري‌ها براي طرحهاي توسعه‌اي سازمان‌هاي توسعه‌اي و نيز انواع مختلف حمل و نقل درون و برون‌شهري بدون انتقال مالكيت و با معرفي سازمان‌هاي توسعه‌اي و وزارت راه و شهرسازي و تضمين سازمان‌ها و شركتهاي تابعه و ذي‌ربط اين وزارتخانه و يا وزارت كشور با تضمين سازمان امور شهرداري‌ها و دهياري‌هاي كشور در قبال أخذ حق دسترسي يا فروش خدمات به استفاده‌كنندگان تا استهلاك اصل سرمايه و سود آن اقدام كنند.</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استانداری</a:t>
                      </a:r>
                    </a:p>
                  </a:txBody>
                  <a:tcPr marL="9525" marR="9525" marT="9525" marB="0" anchor="ctr">
                    <a:solidFill>
                      <a:schemeClr val="accent6">
                        <a:lumMod val="60000"/>
                        <a:lumOff val="40000"/>
                      </a:schemeClr>
                    </a:solidFill>
                  </a:tcPr>
                </a:tc>
              </a:tr>
              <a:tr h="838200">
                <a:tc>
                  <a:txBody>
                    <a:bodyPr/>
                    <a:lstStyle/>
                    <a:p>
                      <a:pPr algn="ctr" rtl="1" fontAlgn="ctr"/>
                      <a:r>
                        <a:rPr lang="fa-IR" sz="1600" b="0"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a:t>
                      </a:r>
                      <a:r>
                        <a:rPr lang="fa-IR" sz="1600" b="0" i="0" u="none" strike="noStrike" dirty="0" smtClean="0">
                          <a:solidFill>
                            <a:srgbClr val="000000"/>
                          </a:solidFill>
                          <a:effectLst/>
                          <a:latin typeface="B Nazanin+ Black" pitchFamily="2" charset="-78"/>
                          <a:cs typeface="B Nazanin+ Black" pitchFamily="2" charset="-78"/>
                        </a:rPr>
                        <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د </a:t>
                      </a:r>
                      <a:r>
                        <a:rPr lang="fa-IR" sz="1600" b="0" i="0" u="none" strike="noStrike" dirty="0" smtClean="0">
                          <a:solidFill>
                            <a:srgbClr val="000000"/>
                          </a:solidFill>
                          <a:effectLst/>
                          <a:latin typeface="B Nazanin+ Black" pitchFamily="2" charset="-78"/>
                          <a:cs typeface="B Nazanin+ Black" pitchFamily="2" charset="-78"/>
                        </a:rPr>
                        <a:t>»</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تبصره </a:t>
                      </a:r>
                      <a:r>
                        <a:rPr lang="fa-IR" sz="1600" b="0" i="0" u="none" strike="noStrike" dirty="0" smtClean="0">
                          <a:solidFill>
                            <a:srgbClr val="000000"/>
                          </a:solidFill>
                          <a:effectLst/>
                          <a:latin typeface="B Nazanin+ Black" pitchFamily="2" charset="-78"/>
                          <a:cs typeface="B Nazanin+ Black" pitchFamily="2" charset="-78"/>
                        </a:rPr>
                        <a:t> </a:t>
                      </a:r>
                      <a:r>
                        <a:rPr lang="fa-IR" sz="1600" b="0" i="0" u="none" strike="noStrike" dirty="0">
                          <a:solidFill>
                            <a:srgbClr val="000000"/>
                          </a:solidFill>
                          <a:effectLst/>
                          <a:latin typeface="B Nazanin+ Black" pitchFamily="2" charset="-78"/>
                          <a:cs typeface="B Nazanin+ Black" pitchFamily="2" charset="-78"/>
                        </a:rPr>
                        <a:t>5    </a:t>
                      </a:r>
                    </a:p>
                  </a:txBody>
                  <a:tcPr marL="9525" marR="9525" marT="9525" marB="0" anchor="ctr"/>
                </a:tc>
                <a:tc>
                  <a:txBody>
                    <a:bodyPr/>
                    <a:lstStyle/>
                    <a:p>
                      <a:pPr algn="r" rtl="1" fontAlgn="ctr"/>
                      <a:r>
                        <a:rPr lang="fa-IR" sz="1400" b="0" i="0" u="none" strike="noStrike" dirty="0">
                          <a:solidFill>
                            <a:srgbClr val="333333"/>
                          </a:solidFill>
                          <a:effectLst/>
                          <a:latin typeface="B Nazanin+ Black" pitchFamily="2" charset="-78"/>
                          <a:cs typeface="B Nazanin+ Black" pitchFamily="2" charset="-78"/>
                        </a:rPr>
                        <a:t>شهرداري‌هاي كشور و سازمان‌هاي وابسته به آنها با تأييد وزارت كشور (سازمان امور شهرداري‌ها و دهياري‌هاي كشور) تا سقف پنجاه و پنج هزار ميليارد (۵۵.۰۰۰.۰۰۰.۰۰۰.۰۰۰) ريال اوراق مالي اسلامي ريالي با تضمين خود و با بازپرداخت اصل و سود آن توسط همان شهرداري‌ها منتشر كنند. حداقل پنجاه‌درصد (۵۰%) از سقف اوراق موضوع اين بند به طرحهاي قطار شهري و حمل و نقل شهري و رفع آلودگي هوا اختصاص مي‌يابد. تضمين بازپرداخت اصل و سود اين اوراق براي اجراي طرحهاي قطار شهري و حمل و نقل شهري به نسبت پنجاه‌درصد (۵۰%) دولت و پنجاه‌درصد (۵۰%) شهرداري‌ها است و تضمين پنجاه‌درصد (۵۰%) سهم دولت برعهده سازمان برنامه و بودجه كشور مي‌باشد. </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استانداری</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009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530074870"/>
              </p:ext>
            </p:extLst>
          </p:nvPr>
        </p:nvGraphicFramePr>
        <p:xfrm>
          <a:off x="323527" y="881980"/>
          <a:ext cx="8064897" cy="5067300"/>
        </p:xfrm>
        <a:graphic>
          <a:graphicData uri="http://schemas.openxmlformats.org/drawingml/2006/table">
            <a:tbl>
              <a:tblPr rtl="1">
                <a:tableStyleId>{08FB837D-C827-4EFA-A057-4D05807E0F7C}</a:tableStyleId>
              </a:tblPr>
              <a:tblGrid>
                <a:gridCol w="430574"/>
                <a:gridCol w="721402"/>
                <a:gridCol w="5770772"/>
                <a:gridCol w="1142149"/>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838200">
                <a:tc rowSpan="3">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a:t>
                      </a:r>
                      <a:r>
                        <a:rPr lang="fa-IR" sz="1600" b="0" i="0" u="none" strike="noStrike" dirty="0" smtClean="0">
                          <a:solidFill>
                            <a:srgbClr val="000000"/>
                          </a:solidFill>
                          <a:effectLst/>
                          <a:latin typeface="B Nazanin+ Black" pitchFamily="2" charset="-78"/>
                          <a:cs typeface="B Nazanin+ Black" pitchFamily="2" charset="-78"/>
                        </a:rPr>
                        <a:t>«</a:t>
                      </a:r>
                      <a:r>
                        <a:rPr lang="fa-IR" sz="1600" b="0" i="0" u="none" strike="noStrike" dirty="0">
                          <a:solidFill>
                            <a:srgbClr val="000000"/>
                          </a:solidFill>
                          <a:effectLst/>
                          <a:latin typeface="B Nazanin+ Black" pitchFamily="2" charset="-78"/>
                          <a:cs typeface="B Nazanin+ Black" pitchFamily="2" charset="-78"/>
                        </a:rPr>
                        <a:t>ب» تبصره          6</a:t>
                      </a:r>
                    </a:p>
                  </a:txBody>
                  <a:tcPr marL="9525" marR="9525" marT="9525" marB="0" anchor="ctr"/>
                </a:tc>
                <a:tc>
                  <a:txBody>
                    <a:bodyPr/>
                    <a:lstStyle/>
                    <a:p>
                      <a:pPr algn="r" rtl="1" fontAlgn="ctr"/>
                      <a:r>
                        <a:rPr lang="fa-IR" sz="1400" b="0" i="0" u="none" strike="noStrike" dirty="0">
                          <a:solidFill>
                            <a:srgbClr val="333333"/>
                          </a:solidFill>
                          <a:effectLst/>
                          <a:latin typeface="B Nazanin+ Black" pitchFamily="2" charset="-78"/>
                          <a:cs typeface="B Nazanin+ Black" pitchFamily="2" charset="-78"/>
                        </a:rPr>
                        <a:t> وزارت نيرو از طريق شركتهاي آبفاي شهري سراسر كشور مكلف است علاوه بر دريافت نرخ آب‌بهاي ‌شهري، به ازاي هر مترمكعب فروش آب شرب، مبلغ يكصدوپنجاه (۱۵۰)‌ريال از مشتركان آب دريافت و به خزانه‌داري كل كشور واريز كند. صددرصد(۱۰۰%) وجوه دريافتي تا سقف هفتصد و پنجاه ميليارد (۷۵۰.۰۰۰.۰۰۰.۰۰۰) ريال از محل حساب مذكور در رديف معين در بودجه شركت مزبور صرفاً جهت آبرساني شرب روستايي و عشايري اختصاص مي‌يابد. بيست درصد(۲۰%) اعتبار مذكور براي آبرساني شرب عشايري و هشتاد درصد (۸۰%) براي آبرساني شرب روستايي براساس شاخص جمعيت و كمبود آب شرب سالم بين استان‌هاي كشور در مقاطع سه‌ماهه از طريق شركت مهندسي آب و فاضلاب كشور توزيع مي‌شود تا پس از مبادله موافقتنامه بين سازمان برنامه و بودجه استان‌ها و شركتهاي آب و فاضلاب روستايي استان‌ها و يا سازمان امور عشاير ايران هزينه شود. وجوه فوق مشمول ماليات به نرخ صفر است.</a:t>
                      </a:r>
                    </a:p>
                  </a:txBody>
                  <a:tcPr marL="9525" marR="9525" marT="9525" marB="0" anchor="ctr"/>
                </a:tc>
                <a:tc>
                  <a:txBody>
                    <a:bodyPr/>
                    <a:lstStyle/>
                    <a:p>
                      <a:pPr algn="ctr" rtl="1" fontAlgn="ctr"/>
                      <a:r>
                        <a:rPr lang="fa-IR" sz="1600" b="0" i="0" u="none" strike="noStrike" dirty="0" smtClean="0">
                          <a:solidFill>
                            <a:srgbClr val="333333"/>
                          </a:solidFill>
                          <a:effectLst/>
                          <a:latin typeface="B Nazanin+ Black" pitchFamily="2" charset="-78"/>
                          <a:cs typeface="B Nazanin+ Black" pitchFamily="2" charset="-78"/>
                        </a:rPr>
                        <a:t>شرکت </a:t>
                      </a:r>
                      <a:r>
                        <a:rPr lang="fa-IR" sz="1600" b="0" i="0" u="none" strike="noStrike" dirty="0">
                          <a:solidFill>
                            <a:srgbClr val="333333"/>
                          </a:solidFill>
                          <a:effectLst/>
                          <a:latin typeface="B Nazanin+ Black" pitchFamily="2" charset="-78"/>
                          <a:cs typeface="B Nazanin+ Black" pitchFamily="2" charset="-78"/>
                        </a:rPr>
                        <a:t>آب و فاضلاب روستایی                          اداره کل امور عشایر</a:t>
                      </a:r>
                    </a:p>
                  </a:txBody>
                  <a:tcPr marL="9525" marR="9525" marT="9525" marB="0" anchor="ctr">
                    <a:solidFill>
                      <a:schemeClr val="accent6">
                        <a:lumMod val="60000"/>
                        <a:lumOff val="40000"/>
                      </a:schemeClr>
                    </a:solidFill>
                  </a:tcPr>
                </a:tc>
              </a:tr>
              <a:tr h="838200">
                <a:tc vMerge="1">
                  <a:txBody>
                    <a:bodyPr/>
                    <a:lstStyle/>
                    <a:p>
                      <a:pPr rtl="1"/>
                      <a:endParaRPr lang="fa-IR"/>
                    </a:p>
                  </a:txBody>
                  <a:tcP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 </a:t>
                      </a:r>
                      <a:r>
                        <a:rPr lang="fa-IR" sz="1600" b="0" i="0" u="none" strike="noStrike" dirty="0">
                          <a:solidFill>
                            <a:srgbClr val="000000"/>
                          </a:solidFill>
                          <a:effectLst/>
                          <a:latin typeface="B Nazanin+ Black" pitchFamily="2" charset="-78"/>
                          <a:cs typeface="B Nazanin+ Black" pitchFamily="2" charset="-78"/>
                        </a:rPr>
                        <a:t>«د» تبصره         6      </a:t>
                      </a:r>
                    </a:p>
                  </a:txBody>
                  <a:tcPr marL="9525" marR="9525" marT="9525" marB="0" anchor="ctr"/>
                </a:tc>
                <a:tc>
                  <a:txBody>
                    <a:bodyPr/>
                    <a:lstStyle/>
                    <a:p>
                      <a:pPr algn="r" rtl="1" fontAlgn="ctr"/>
                      <a:r>
                        <a:rPr lang="fa-IR" sz="1400" b="0" i="0" u="none" strike="noStrike" dirty="0">
                          <a:solidFill>
                            <a:srgbClr val="333333"/>
                          </a:solidFill>
                          <a:effectLst/>
                          <a:latin typeface="B Nazanin+ Black" pitchFamily="2" charset="-78"/>
                          <a:cs typeface="B Nazanin+ Black" pitchFamily="2" charset="-78"/>
                        </a:rPr>
                        <a:t>د- عوارض موضوع ماده (۵) قانون حمايت از صنعت برق كشور مصوب ۱۳۹۴/۸/۱۰ به ميزان هشت درصد(۸%) مبلغ برق مصرفي در سقف دوازده هزار و هشتصد ميليارد (۱۲.۸۰۰.۰۰۰.۰۰۰.۰۰۰) ريال تعيين مي‌گردد تا پس از مبادله موافقتنامه با سازمان برنامه و بودجه كشور و تخصيص آن توسط اين سازمان براي موارد مطروحه در قانون فوق با اولويت روستاها و مناطق دامداري و عشايري و خريد تضميني برق حاصل از تبديل پسماندهاي عادي به انرژي صرف گردد. مشتركين روستايي و چاههاي كشاورزي از شمول حكم اين بند معاف مي‌باشند.</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شرکت توزیع برق منطقه ای اردبیل</a:t>
                      </a:r>
                    </a:p>
                  </a:txBody>
                  <a:tcPr marL="9525" marR="9525" marT="9525" marB="0" anchor="ctr">
                    <a:solidFill>
                      <a:schemeClr val="accent6">
                        <a:lumMod val="60000"/>
                        <a:lumOff val="40000"/>
                      </a:schemeClr>
                    </a:solidFill>
                  </a:tcPr>
                </a:tc>
              </a:tr>
              <a:tr h="838200">
                <a:tc vMerge="1">
                  <a:txBody>
                    <a:bodyPr/>
                    <a:lstStyle/>
                    <a:p>
                      <a:pPr rtl="1"/>
                      <a:endParaRPr lang="fa-IR"/>
                    </a:p>
                  </a:txBody>
                  <a:tcP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 </a:t>
                      </a:r>
                      <a:r>
                        <a:rPr lang="fa-IR" sz="1600" b="0" i="0" u="none" strike="noStrike" dirty="0">
                          <a:solidFill>
                            <a:srgbClr val="000000"/>
                          </a:solidFill>
                          <a:effectLst/>
                          <a:latin typeface="B Nazanin+ Black" pitchFamily="2" charset="-78"/>
                          <a:cs typeface="B Nazanin+ Black" pitchFamily="2" charset="-78"/>
                        </a:rPr>
                        <a:t>«ی» تبصره       6</a:t>
                      </a:r>
                    </a:p>
                  </a:txBody>
                  <a:tcPr marL="9525" marR="9525" marT="9525" marB="0" anchor="ctr"/>
                </a:tc>
                <a:tc>
                  <a:txBody>
                    <a:bodyPr/>
                    <a:lstStyle/>
                    <a:p>
                      <a:pPr algn="r" rtl="1" fontAlgn="ctr"/>
                      <a:r>
                        <a:rPr lang="fa-IR" sz="1400" b="0" i="0" u="none" strike="noStrike">
                          <a:solidFill>
                            <a:srgbClr val="333333"/>
                          </a:solidFill>
                          <a:effectLst/>
                          <a:latin typeface="B Nazanin+ Black" pitchFamily="2" charset="-78"/>
                          <a:cs typeface="B Nazanin+ Black" pitchFamily="2" charset="-78"/>
                        </a:rPr>
                        <a:t> در سال ۱۳۹۷ كليه مدارس وزارت آموزش و پرورش از پرداخت هزينه مصرفي‌آب، برق و گاز در سقف يك‌هزار ميليارد (۱.۰۰۰.۰۰۰.۰۰۰.۰۰۰) ريال و با رعايت الگوي مصرف معاف مي‌باشند. سقف الگوي مصرف طي دستورالعملي توسط وزارتخانه‌هاي نيرو، نفت و آموزش و پرورش تدوين و اجراء مي‌شود.</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اداره کل آموزش و پرورش</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009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673826183"/>
              </p:ext>
            </p:extLst>
          </p:nvPr>
        </p:nvGraphicFramePr>
        <p:xfrm>
          <a:off x="323528" y="836712"/>
          <a:ext cx="8064897" cy="4991100"/>
        </p:xfrm>
        <a:graphic>
          <a:graphicData uri="http://schemas.openxmlformats.org/drawingml/2006/table">
            <a:tbl>
              <a:tblPr rtl="1">
                <a:tableStyleId>{08FB837D-C827-4EFA-A057-4D05807E0F7C}</a:tableStyleId>
              </a:tblPr>
              <a:tblGrid>
                <a:gridCol w="430574"/>
                <a:gridCol w="559052"/>
                <a:gridCol w="6158532"/>
                <a:gridCol w="916739"/>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4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838200">
                <a:tc rowSpan="2">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1600" b="0" i="0" u="none" strike="noStrike">
                          <a:solidFill>
                            <a:srgbClr val="000000"/>
                          </a:solidFill>
                          <a:effectLst/>
                          <a:latin typeface="B Nazanin+ Black" pitchFamily="2" charset="-78"/>
                          <a:cs typeface="B Nazanin+ Black" pitchFamily="2" charset="-78"/>
                        </a:rPr>
                        <a:t>بند   «ن» تبصره        6</a:t>
                      </a:r>
                    </a:p>
                  </a:txBody>
                  <a:tcPr marL="9525" marR="9525" marT="9525" marB="0" anchor="ctr"/>
                </a:tc>
                <a:tc>
                  <a:txBody>
                    <a:bodyPr/>
                    <a:lstStyle/>
                    <a:p>
                      <a:pPr algn="r" rtl="1" fontAlgn="ctr"/>
                      <a:r>
                        <a:rPr lang="fa-IR" sz="1350" b="0" i="0" u="none" strike="noStrike" dirty="0">
                          <a:solidFill>
                            <a:srgbClr val="333333"/>
                          </a:solidFill>
                          <a:effectLst/>
                          <a:latin typeface="B Nazanin+ Black" pitchFamily="2" charset="-78"/>
                          <a:cs typeface="B Nazanin+ Black" pitchFamily="2" charset="-78"/>
                        </a:rPr>
                        <a:t> در راستاي بهبود شاخصهاي محيط زيست و كاهش اثرات مخرب مديريت غيراصولي پسماندهاي عادي، سازمان امور مالياتي كشور موظف است تا سقف نيم‌درصد (۵/۰%) از فروش كالاهايي كه مصرف آنها منجر به توليد پسماند مخرب محيط زيست مي‌گردد را دريافت و تا سقف ده هزار ميليارد (۱۰.۰۰۰.۰۰۰.۰۰۰.۰۰۰) ريال به رديف شماره ۱۶۰۱۸۹ واريز نمايد تا براي ايجاد تأسيسات منطقه‌اي تبديل پسماند به مواد و انرژي با اولويت مشاركت بخش خصوصي پس از مبادله موافقتنامه با سازمان برنامه و بودجه كشور در اختيار سازمان شهرداري‌ها ودهياري‌هاي كشور قرار گيرد. آيين‌نامه اجرائي اين بند مشتمل بر نحوه وصول، فهرست كالاهاي مشمول، نرخ هزينه مديريت پسماند كالاها و فرآيند اجرائي به پيشنهاد مشترك وزارتخانه‌هاي كشور، صنعت، معدن و تجارت و اموراقتصادي و دارايي، سازمان حفاظت محيط زيست و سازمان برنامه و بودجه كشور، تدوين و به تصويب هيأت‌وزيران خواهد رسيد.</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اداره کل امور مالیاتی</a:t>
                      </a:r>
                    </a:p>
                  </a:txBody>
                  <a:tcPr marL="9525" marR="9525" marT="9525" marB="0" anchor="ctr">
                    <a:solidFill>
                      <a:schemeClr val="accent6">
                        <a:lumMod val="60000"/>
                        <a:lumOff val="40000"/>
                      </a:schemeClr>
                    </a:solidFill>
                  </a:tcPr>
                </a:tc>
              </a:tr>
              <a:tr h="838200">
                <a:tc vMerge="1">
                  <a:txBody>
                    <a:bodyPr/>
                    <a:lstStyle/>
                    <a:p>
                      <a:pPr rtl="1"/>
                      <a:endParaRPr lang="fa-IR"/>
                    </a:p>
                  </a:txBody>
                  <a:tcPr/>
                </a:tc>
                <a:tc>
                  <a:txBody>
                    <a:bodyPr/>
                    <a:lstStyle/>
                    <a:p>
                      <a:pPr algn="ctr" rtl="1" fontAlgn="ctr"/>
                      <a:r>
                        <a:rPr lang="fa-IR" sz="1600" b="0" i="0" u="none" strike="noStrike">
                          <a:solidFill>
                            <a:srgbClr val="000000"/>
                          </a:solidFill>
                          <a:effectLst/>
                          <a:latin typeface="B Nazanin+ Black" pitchFamily="2" charset="-78"/>
                          <a:cs typeface="B Nazanin+ Black" pitchFamily="2" charset="-78"/>
                        </a:rPr>
                        <a:t>بند   «س» تبصره         6</a:t>
                      </a:r>
                    </a:p>
                  </a:txBody>
                  <a:tcPr marL="9525" marR="9525" marT="9525" marB="0" anchor="ctr"/>
                </a:tc>
                <a:tc>
                  <a:txBody>
                    <a:bodyPr/>
                    <a:lstStyle/>
                    <a:p>
                      <a:pPr algn="r" rtl="1" fontAlgn="ctr"/>
                      <a:r>
                        <a:rPr lang="fa-IR" sz="1350" b="0" i="0" u="none" strike="noStrike">
                          <a:solidFill>
                            <a:srgbClr val="333333"/>
                          </a:solidFill>
                          <a:effectLst/>
                          <a:latin typeface="B Nazanin+ Black" pitchFamily="2" charset="-78"/>
                          <a:cs typeface="B Nazanin+ Black" pitchFamily="2" charset="-78"/>
                        </a:rPr>
                        <a:t>با هدف ترغيب سرمايه‌گذاري بخش خصوصي در ايجاد تأسيسات تبديل پسماند عادي به انرژي(شامل زباله‌سوزي، گازي سازي و آتش‌كافت(پيروليز))، دولت مكلف به تأمين سوخت كمكي گاز مورد نياز، با قيمت نيروگاههاي حرارتي در سقف دويست ميليارد (۲۰۰.۰۰۰.۰۰۰.۰۰۰)ريال در اين تأسيسات به منظور جبران ارزش حرارتي تا متوسط آن در استان‌هاي كشور مي‌باشد. برق توليدي اين نيروگاهها مشمول خريد تضميني برق تجديدپذير خواهد بود.</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شرکت آب و فاضلاب شهری </a:t>
                      </a:r>
                    </a:p>
                  </a:txBody>
                  <a:tcPr marL="9525" marR="9525" marT="9525" marB="0" anchor="ctr">
                    <a:solidFill>
                      <a:schemeClr val="accent6">
                        <a:lumMod val="60000"/>
                        <a:lumOff val="40000"/>
                      </a:schemeClr>
                    </a:solidFill>
                  </a:tcPr>
                </a:tc>
              </a:tr>
              <a:tr h="838200">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1600" b="0" i="0" u="none" strike="noStrike">
                          <a:solidFill>
                            <a:srgbClr val="000000"/>
                          </a:solidFill>
                          <a:effectLst/>
                          <a:latin typeface="B Nazanin+ Black" pitchFamily="2" charset="-78"/>
                          <a:cs typeface="B Nazanin+ Black" pitchFamily="2" charset="-78"/>
                        </a:rPr>
                        <a:t>بند   «ط» تبصره         7</a:t>
                      </a:r>
                    </a:p>
                  </a:txBody>
                  <a:tcPr marL="9525" marR="9525" marT="9525" marB="0" anchor="ctr"/>
                </a:tc>
                <a:tc>
                  <a:txBody>
                    <a:bodyPr/>
                    <a:lstStyle/>
                    <a:p>
                      <a:pPr algn="r" rtl="1" fontAlgn="ctr"/>
                      <a:r>
                        <a:rPr lang="fa-IR" sz="1350" b="0" i="0" u="none" strike="noStrike" dirty="0">
                          <a:solidFill>
                            <a:srgbClr val="333333"/>
                          </a:solidFill>
                          <a:effectLst/>
                          <a:latin typeface="B Nazanin+ Black" pitchFamily="2" charset="-78"/>
                          <a:cs typeface="B Nazanin+ Black" pitchFamily="2" charset="-78"/>
                        </a:rPr>
                        <a:t> در اجراي جزء(۵) بند (الف) ماده (۴۳) قانون برنامه ششم توسعه، دولت موظف است از معدن و صنايع معدني علاوه بر عوارض آلايندگي با تصويب شوراي معادن استان تا يك درصد (۱%) فروش مواد و فرآورده‌هاي معادن و فعاليت‌هاي صنايع معدني را دريافت و به رديف ۱۶۰۱۸۷ جدول شماره (۵) اين قانون واريز كند. معادل وجوه واريزشده از محل رديف ۶۰-۵۳۰۰۰۰ جدول شماره (۹) اين قانون در اختيار شوراي برنامه‌ريزي و توسعه استان قرار مي‌گيرد تا صرف فعاليت‌هاي بهداشتي- درماني و عمراني مورد نياز شهرستان يا شهرستان‌هاي منطقه درگير خسارت‌هاي مذكور شود. رديف هزينه‌اي مذكور در جدول شماره (۹) با شماره ۶۰-۵۳۰۰۰۰ اعتبارات موضوع جزء (۵) بند(الف) ماده (۴۳) قانون برنامه ششم توسعه طبقه‌بندي مي‌شود. </a:t>
                      </a:r>
                    </a:p>
                  </a:txBody>
                  <a:tcPr marL="9525" marR="9525" marT="9525" marB="0" anchor="ct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اداره کل صنعت، معدن و تجارت       </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109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009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شرکت توزیع نیروی برق منطقه ای </a:t>
            </a:r>
            <a:r>
              <a:rPr lang="fa-IR" sz="2800" b="1" dirty="0" smtClean="0">
                <a:solidFill>
                  <a:schemeClr val="bg2">
                    <a:lumMod val="50000"/>
                  </a:schemeClr>
                </a:solidFill>
                <a:cs typeface="B Titr" panose="00000700000000000000" pitchFamily="2" charset="-78"/>
              </a:rPr>
              <a:t>استان</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289023419"/>
              </p:ext>
            </p:extLst>
          </p:nvPr>
        </p:nvGraphicFramePr>
        <p:xfrm>
          <a:off x="323527" y="1031716"/>
          <a:ext cx="8064897" cy="455752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و تقویت شبکه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برق چاه های </a:t>
                      </a:r>
                      <a:r>
                        <a:rPr lang="fa-IR" sz="2400" b="1" i="0" u="none" strike="noStrike" dirty="0">
                          <a:solidFill>
                            <a:srgbClr val="000000"/>
                          </a:solidFill>
                          <a:effectLst/>
                          <a:latin typeface="B Nazanin+ Black" pitchFamily="2" charset="-78"/>
                          <a:cs typeface="B Nazanin+ Black" pitchFamily="2" charset="-78"/>
                        </a:rPr>
                        <a:t>کشاورزی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توسعه فناوری پیل سوختی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108012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توسعه نیروگاههای بادی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114063</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75000</a:t>
                      </a:r>
                    </a:p>
                  </a:txBody>
                  <a:tcPr marL="9525" marR="9525" marT="9525" marB="0" anchor="ctr">
                    <a:solidFill>
                      <a:schemeClr val="accent6">
                        <a:lumMod val="60000"/>
                        <a:lumOff val="40000"/>
                      </a:schemeClr>
                    </a:solidFill>
                  </a:tcPr>
                </a:tc>
              </a:tr>
              <a:tr h="108012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فن آوری انرژی های نو </a:t>
                      </a:r>
                      <a:r>
                        <a:rPr lang="fa-IR" sz="2400" b="1" i="0" u="none" strike="noStrike" dirty="0" smtClean="0">
                          <a:solidFill>
                            <a:srgbClr val="000000"/>
                          </a:solidFill>
                          <a:effectLst/>
                          <a:latin typeface="B Nazanin+ Black" pitchFamily="2" charset="-78"/>
                          <a:cs typeface="B Nazanin+ Black" pitchFamily="2" charset="-78"/>
                        </a:rPr>
                        <a:t>–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بهینه </a:t>
                      </a:r>
                      <a:r>
                        <a:rPr lang="fa-IR" sz="2400" b="1" i="0" u="none" strike="noStrike" dirty="0">
                          <a:solidFill>
                            <a:srgbClr val="000000"/>
                          </a:solidFill>
                          <a:effectLst/>
                          <a:latin typeface="B Nazanin+ Black" pitchFamily="2" charset="-78"/>
                          <a:cs typeface="B Nazanin+ Black" pitchFamily="2" charset="-78"/>
                        </a:rPr>
                        <a:t>سازی مصرف انرژی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p:transition spd="slow">
    <p:randomBa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200058338"/>
              </p:ext>
            </p:extLst>
          </p:nvPr>
        </p:nvGraphicFramePr>
        <p:xfrm>
          <a:off x="323527" y="712435"/>
          <a:ext cx="8064897" cy="5480685"/>
        </p:xfrm>
        <a:graphic>
          <a:graphicData uri="http://schemas.openxmlformats.org/drawingml/2006/table">
            <a:tbl>
              <a:tblPr rtl="1">
                <a:tableStyleId>{08FB837D-C827-4EFA-A057-4D05807E0F7C}</a:tableStyleId>
              </a:tblPr>
              <a:tblGrid>
                <a:gridCol w="444212"/>
                <a:gridCol w="685178"/>
                <a:gridCol w="5833834"/>
                <a:gridCol w="1101673"/>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838200">
                <a:tc rowSpan="4">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1600" b="0" i="0" u="none" strike="noStrike">
                          <a:solidFill>
                            <a:srgbClr val="000000"/>
                          </a:solidFill>
                          <a:effectLst/>
                          <a:latin typeface="B Nazanin+ Black" pitchFamily="2" charset="-78"/>
                          <a:cs typeface="B Nazanin+ Black" pitchFamily="2" charset="-78"/>
                        </a:rPr>
                        <a:t>بند   «الف» تبصره         9 </a:t>
                      </a:r>
                    </a:p>
                  </a:txBody>
                  <a:tcPr marL="9525" marR="9525" marT="9525" marB="0" anchor="ctr"/>
                </a:tc>
                <a:tc>
                  <a:txBody>
                    <a:bodyPr/>
                    <a:lstStyle/>
                    <a:p>
                      <a:pPr algn="r" rtl="1" fontAlgn="ctr"/>
                      <a:r>
                        <a:rPr lang="fa-IR" sz="1350" b="0" i="0" u="none" strike="noStrike" dirty="0">
                          <a:solidFill>
                            <a:srgbClr val="333333"/>
                          </a:solidFill>
                          <a:effectLst/>
                          <a:latin typeface="B Nazanin+ Black" pitchFamily="2" charset="-78"/>
                          <a:cs typeface="B Nazanin+ Black" pitchFamily="2" charset="-78"/>
                        </a:rPr>
                        <a:t>الف- به دانشگاهها و مؤسسات آموزشي و پژوهشي و پاركهاي علم و فناوري اجازه داده مي‌شود با تصويب هيأتهاي امناي خود تا سقف عملكرد درآمد اختصاصي سال ۱۳۹۶ نسبت به أخذ تسهيلات از بانكها اقدام كنند و در جهت تكميل طرحهاي تملك دارايي‌هاي سرمايه‌اي خود و احداث خوابگاههاي متأهلين موضوع بند (پ) ماده (۱۰۳) قانون برنامه ششم توسعه استفاده نمايند و نسبت به بازپرداخت اقساط از محل درآمد اختصاصي خود اقدام كنند. صندوق‌هاي رفاه دانشجويان مكلفند نسبت به پيش‌بيني اعتبار لازم در فعاليت‌هاي خود به‌منظور پرداخت يارانه سود و كارمزد احداث خوابگاههاي متأهلين اقدام نمايند.</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دانشگاهها و موسسات آموزش عالی                           پارک علم و فناوری </a:t>
                      </a:r>
                      <a:r>
                        <a:rPr lang="fa-IR" sz="1600" b="0" i="0" u="none" strike="noStrike" dirty="0" smtClean="0">
                          <a:solidFill>
                            <a:srgbClr val="333333"/>
                          </a:solidFill>
                          <a:effectLst/>
                          <a:latin typeface="B Nazanin+ Black" pitchFamily="2" charset="-78"/>
                          <a:cs typeface="B Nazanin+ Black" pitchFamily="2" charset="-78"/>
                        </a:rPr>
                        <a:t>                                                                                   </a:t>
                      </a:r>
                      <a:r>
                        <a:rPr lang="fa-IR" sz="1600" b="0" i="0" u="none" strike="noStrike" dirty="0">
                          <a:solidFill>
                            <a:srgbClr val="333333"/>
                          </a:solidFill>
                          <a:effectLst/>
                          <a:latin typeface="B Nazanin+ Black" pitchFamily="2" charset="-78"/>
                          <a:cs typeface="B Nazanin+ Black" pitchFamily="2" charset="-78"/>
                        </a:rPr>
                        <a:t>جهاد دانشگاهی</a:t>
                      </a:r>
                    </a:p>
                  </a:txBody>
                  <a:tcPr marL="9525" marR="9525" marT="9525" marB="0" anchor="ctr">
                    <a:solidFill>
                      <a:schemeClr val="accent6">
                        <a:lumMod val="60000"/>
                        <a:lumOff val="40000"/>
                      </a:schemeClr>
                    </a:solidFill>
                  </a:tcPr>
                </a:tc>
              </a:tr>
              <a:tr h="685066">
                <a:tc vMerge="1">
                  <a:txBody>
                    <a:bodyPr/>
                    <a:lstStyle/>
                    <a:p>
                      <a:pPr rtl="1"/>
                      <a:endParaRPr lang="fa-IR"/>
                    </a:p>
                  </a:txBody>
                  <a:tcP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a:t>
                      </a:r>
                      <a:r>
                        <a:rPr lang="fa-IR" sz="1600" b="0" i="0" u="none" strike="noStrike" dirty="0" smtClean="0">
                          <a:solidFill>
                            <a:srgbClr val="000000"/>
                          </a:solidFill>
                          <a:effectLst/>
                          <a:latin typeface="B Nazanin+ Black" pitchFamily="2" charset="-78"/>
                          <a:cs typeface="B Nazanin+ Black" pitchFamily="2" charset="-78"/>
                        </a:rPr>
                        <a:t>«</a:t>
                      </a:r>
                      <a:r>
                        <a:rPr lang="fa-IR" sz="1600" b="0" i="0" u="none" strike="noStrike" dirty="0">
                          <a:solidFill>
                            <a:srgbClr val="000000"/>
                          </a:solidFill>
                          <a:effectLst/>
                          <a:latin typeface="B Nazanin+ Black" pitchFamily="2" charset="-78"/>
                          <a:cs typeface="B Nazanin+ Black" pitchFamily="2" charset="-78"/>
                        </a:rPr>
                        <a:t>ب» تبصره         9</a:t>
                      </a:r>
                    </a:p>
                  </a:txBody>
                  <a:tcPr marL="9525" marR="9525" marT="9525" marB="0" anchor="ctr"/>
                </a:tc>
                <a:tc>
                  <a:txBody>
                    <a:bodyPr/>
                    <a:lstStyle/>
                    <a:p>
                      <a:pPr algn="r" rtl="1" fontAlgn="ctr"/>
                      <a:r>
                        <a:rPr lang="fa-IR" sz="1350" b="0" i="0" u="none" strike="noStrike" dirty="0">
                          <a:solidFill>
                            <a:srgbClr val="333333"/>
                          </a:solidFill>
                          <a:effectLst/>
                          <a:latin typeface="B Nazanin+ Black" pitchFamily="2" charset="-78"/>
                          <a:cs typeface="B Nazanin+ Black" pitchFamily="2" charset="-78"/>
                        </a:rPr>
                        <a:t>ب- از ابتداي سال ۱۳۹۷ كليه درآمدهاي وزارت آموزش و پرورش و ادارات كل آموزش و پرورش استان‌ها مندرج در رديف ۱۲۷۵۰۰ جدول شماره (۵) و پيوست شماره (۲) اين قانون پس از واريز به خزانه‌داري كل‌كشور، اختصاصي مي‌شود.</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اداره کل آموزش و پرورش</a:t>
                      </a:r>
                    </a:p>
                  </a:txBody>
                  <a:tcPr marL="9525" marR="9525" marT="9525" marB="0" anchor="ctr">
                    <a:solidFill>
                      <a:schemeClr val="accent6">
                        <a:lumMod val="60000"/>
                        <a:lumOff val="40000"/>
                      </a:schemeClr>
                    </a:solidFill>
                  </a:tcPr>
                </a:tc>
              </a:tr>
              <a:tr h="838200">
                <a:tc vMerge="1">
                  <a:txBody>
                    <a:bodyPr/>
                    <a:lstStyle/>
                    <a:p>
                      <a:pPr rtl="1"/>
                      <a:endParaRPr lang="fa-IR"/>
                    </a:p>
                  </a:txBody>
                  <a:tcP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a:t>
                      </a:r>
                      <a:r>
                        <a:rPr lang="fa-IR" sz="1600" b="0" i="0" u="none" strike="noStrike" dirty="0" smtClean="0">
                          <a:solidFill>
                            <a:srgbClr val="000000"/>
                          </a:solidFill>
                          <a:effectLst/>
                          <a:latin typeface="B Nazanin+ Black" pitchFamily="2" charset="-78"/>
                          <a:cs typeface="B Nazanin+ Black" pitchFamily="2" charset="-78"/>
                        </a:rPr>
                        <a:t>«</a:t>
                      </a:r>
                      <a:r>
                        <a:rPr lang="fa-IR" sz="1600" b="0" i="0" u="none" strike="noStrike" dirty="0">
                          <a:solidFill>
                            <a:srgbClr val="000000"/>
                          </a:solidFill>
                          <a:effectLst/>
                          <a:latin typeface="B Nazanin+ Black" pitchFamily="2" charset="-78"/>
                          <a:cs typeface="B Nazanin+ Black" pitchFamily="2" charset="-78"/>
                        </a:rPr>
                        <a:t>ه‍» تبصره           9</a:t>
                      </a:r>
                    </a:p>
                  </a:txBody>
                  <a:tcPr marL="9525" marR="9525" marT="9525" marB="0" anchor="ctr"/>
                </a:tc>
                <a:tc>
                  <a:txBody>
                    <a:bodyPr/>
                    <a:lstStyle/>
                    <a:p>
                      <a:pPr algn="r" rtl="1" fontAlgn="ctr"/>
                      <a:r>
                        <a:rPr lang="fa-IR" sz="1350" b="0" i="0" u="none" strike="noStrike" dirty="0">
                          <a:solidFill>
                            <a:srgbClr val="333333"/>
                          </a:solidFill>
                          <a:effectLst/>
                          <a:latin typeface="B Nazanin+ Black" pitchFamily="2" charset="-78"/>
                          <a:cs typeface="B Nazanin+ Black" pitchFamily="2" charset="-78"/>
                        </a:rPr>
                        <a:t>ه‍- به وزارت آموزش و پرورش اجازه داده مي‌شود به‌منظور ساماندهي و بهينه‌سازي كاربري بخشي از املاك و فضاهاي آموزشي، ورزشي و تربيتي خود و با رعايت ملاحظات آموزشي و تربيتي، نسبت به احداث، بازسازي و بهره‌برداري از آنها اقدام كند. تغيير كاربري موضوع اين بند به پيشنهاد شوراي آموزش و پرورش استان و تصويب كميسيون ماده(۵) قانون تأسيس شوراي عالي شهرسازي و معماري ايران مصوب ۱۳۵۱/۱۲/۲۲ صورت مي‌گيرد و از پرداخت كليه عوارض شامل تغيير كاربري، نقل و انتقال املاك، أخذ گواهي بهره‌برداري، احداث، تخريب و بازسازي و ساير عوارض شهرداري معاف مي‌باشد.</a:t>
                      </a:r>
                    </a:p>
                  </a:txBody>
                  <a:tcPr marL="9525" marR="9525" marT="9525" marB="0" anchor="ctr"/>
                </a:tc>
                <a:tc>
                  <a:txBody>
                    <a:bodyPr/>
                    <a:lstStyle/>
                    <a:p>
                      <a:pPr algn="ctr" rtl="1" fontAlgn="ctr"/>
                      <a:r>
                        <a:rPr lang="fa-IR" sz="1600" b="0" i="0" u="none" strike="noStrike" dirty="0">
                          <a:solidFill>
                            <a:srgbClr val="333333"/>
                          </a:solidFill>
                          <a:effectLst/>
                          <a:latin typeface="B Nazanin+ Black" pitchFamily="2" charset="-78"/>
                          <a:cs typeface="B Nazanin+ Black" pitchFamily="2" charset="-78"/>
                        </a:rPr>
                        <a:t>اداره کل آموزش و پرورش</a:t>
                      </a:r>
                    </a:p>
                  </a:txBody>
                  <a:tcPr marL="9525" marR="9525" marT="9525" marB="0" anchor="ctr">
                    <a:solidFill>
                      <a:schemeClr val="accent6">
                        <a:lumMod val="60000"/>
                        <a:lumOff val="40000"/>
                      </a:schemeClr>
                    </a:solidFill>
                  </a:tcPr>
                </a:tc>
              </a:tr>
              <a:tr h="601216">
                <a:tc vMerge="1">
                  <a:txBody>
                    <a:bodyPr/>
                    <a:lstStyle/>
                    <a:p>
                      <a:pPr rtl="1"/>
                      <a:endParaRPr lang="fa-IR"/>
                    </a:p>
                  </a:txBody>
                  <a:tcPr/>
                </a:tc>
                <a:tc>
                  <a:txBody>
                    <a:bodyPr/>
                    <a:lstStyle/>
                    <a:p>
                      <a:pPr algn="ctr" rtl="1" fontAlgn="ctr"/>
                      <a:r>
                        <a:rPr lang="fa-IR" sz="1600" b="0" i="0" u="none" strike="noStrike" dirty="0">
                          <a:solidFill>
                            <a:srgbClr val="000000"/>
                          </a:solidFill>
                          <a:effectLst/>
                          <a:latin typeface="B Nazanin+ Black" pitchFamily="2" charset="-78"/>
                          <a:cs typeface="B Nazanin+ Black" pitchFamily="2" charset="-78"/>
                        </a:rPr>
                        <a:t>بند </a:t>
                      </a:r>
                      <a:r>
                        <a:rPr lang="fa-IR" sz="1600" b="0" i="0" u="none" strike="noStrike" dirty="0" smtClean="0">
                          <a:solidFill>
                            <a:srgbClr val="000000"/>
                          </a:solidFill>
                          <a:effectLst/>
                          <a:latin typeface="B Nazanin+ Black" pitchFamily="2" charset="-78"/>
                          <a:cs typeface="B Nazanin+ Black" pitchFamily="2" charset="-78"/>
                        </a:rPr>
                        <a:t>«</a:t>
                      </a:r>
                      <a:r>
                        <a:rPr lang="fa-IR" sz="1600" b="0" i="0" u="none" strike="noStrike" dirty="0">
                          <a:solidFill>
                            <a:srgbClr val="000000"/>
                          </a:solidFill>
                          <a:effectLst/>
                          <a:latin typeface="B Nazanin+ Black" pitchFamily="2" charset="-78"/>
                          <a:cs typeface="B Nazanin+ Black" pitchFamily="2" charset="-78"/>
                        </a:rPr>
                        <a:t>ز» تبصره          9</a:t>
                      </a:r>
                    </a:p>
                  </a:txBody>
                  <a:tcPr marL="9525" marR="9525" marT="9525" marB="0" anchor="ctr"/>
                </a:tc>
                <a:tc>
                  <a:txBody>
                    <a:bodyPr/>
                    <a:lstStyle/>
                    <a:p>
                      <a:pPr algn="r" rtl="1" fontAlgn="ctr"/>
                      <a:r>
                        <a:rPr lang="fa-IR" sz="1350" b="0" i="0" u="none" strike="noStrike" dirty="0">
                          <a:solidFill>
                            <a:srgbClr val="333333"/>
                          </a:solidFill>
                          <a:effectLst/>
                          <a:latin typeface="B Nazanin+ Black" pitchFamily="2" charset="-78"/>
                          <a:cs typeface="B Nazanin+ Black" pitchFamily="2" charset="-78"/>
                        </a:rPr>
                        <a:t>ز- به منظور ارتقاي شاخصهاي علمي، پژوهشي و فناوري، اعتبارات قانون استفاده متوازن از امكانات كشور براي ارتقاي مناطق كمترتوسعه‌يافته مصوب ۱۳۹۳/۷/۳۰ قابل اختصاص به دانشگاهها و مؤسسات آموزش عالي، پاركهاي علم و فناوري و جهاد دانشگاهي مستقر در استان است.</a:t>
                      </a:r>
                    </a:p>
                  </a:txBody>
                  <a:tcPr marL="9525" marR="9525" marT="9525" marB="0" anchor="ctr"/>
                </a:tc>
                <a:tc>
                  <a:txBody>
                    <a:bodyPr/>
                    <a:lstStyle/>
                    <a:p>
                      <a:pPr algn="ctr" rtl="1" fontAlgn="ctr"/>
                      <a:r>
                        <a:rPr lang="fa-IR" sz="1400" b="0" i="0" u="none" strike="noStrike" dirty="0">
                          <a:solidFill>
                            <a:srgbClr val="333333"/>
                          </a:solidFill>
                          <a:effectLst/>
                          <a:latin typeface="B Nazanin+ Black" pitchFamily="2" charset="-78"/>
                          <a:cs typeface="B Nazanin+ Black" pitchFamily="2" charset="-78"/>
                        </a:rPr>
                        <a:t>دانشگاهها و موسسات آموزش عالی </a:t>
                      </a:r>
                      <a:r>
                        <a:rPr lang="fa-IR" sz="1400" b="0" i="0" u="none" strike="noStrike" dirty="0" smtClean="0">
                          <a:solidFill>
                            <a:srgbClr val="333333"/>
                          </a:solidFill>
                          <a:effectLst/>
                          <a:latin typeface="B Nazanin+ Black" pitchFamily="2" charset="-78"/>
                          <a:cs typeface="B Nazanin+ Black" pitchFamily="2" charset="-78"/>
                        </a:rPr>
                        <a:t>،پارک </a:t>
                      </a:r>
                      <a:r>
                        <a:rPr lang="fa-IR" sz="1400" b="0" i="0" u="none" strike="noStrike" dirty="0">
                          <a:solidFill>
                            <a:srgbClr val="333333"/>
                          </a:solidFill>
                          <a:effectLst/>
                          <a:latin typeface="B Nazanin+ Black" pitchFamily="2" charset="-78"/>
                          <a:cs typeface="B Nazanin+ Black" pitchFamily="2" charset="-78"/>
                        </a:rPr>
                        <a:t>علم و فناوری </a:t>
                      </a:r>
                      <a:r>
                        <a:rPr lang="fa-IR" sz="1400" b="0" i="0" u="none" strike="noStrike" dirty="0" smtClean="0">
                          <a:solidFill>
                            <a:srgbClr val="333333"/>
                          </a:solidFill>
                          <a:effectLst/>
                          <a:latin typeface="B Nazanin+ Black" pitchFamily="2" charset="-78"/>
                          <a:cs typeface="B Nazanin+ Black" pitchFamily="2" charset="-78"/>
                        </a:rPr>
                        <a:t>، جهاد </a:t>
                      </a:r>
                      <a:r>
                        <a:rPr lang="fa-IR" sz="1400" b="0" i="0" u="none" strike="noStrike" dirty="0">
                          <a:solidFill>
                            <a:srgbClr val="333333"/>
                          </a:solidFill>
                          <a:effectLst/>
                          <a:latin typeface="B Nazanin+ Black" pitchFamily="2" charset="-78"/>
                          <a:cs typeface="B Nazanin+ Black" pitchFamily="2" charset="-78"/>
                        </a:rPr>
                        <a:t>دانشگاهی</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0092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541360974"/>
              </p:ext>
            </p:extLst>
          </p:nvPr>
        </p:nvGraphicFramePr>
        <p:xfrm>
          <a:off x="323527" y="712435"/>
          <a:ext cx="8064897" cy="5219700"/>
        </p:xfrm>
        <a:graphic>
          <a:graphicData uri="http://schemas.openxmlformats.org/drawingml/2006/table">
            <a:tbl>
              <a:tblPr rtl="1">
                <a:tableStyleId>{08FB837D-C827-4EFA-A057-4D05807E0F7C}</a:tableStyleId>
              </a:tblPr>
              <a:tblGrid>
                <a:gridCol w="313396"/>
                <a:gridCol w="613168"/>
                <a:gridCol w="6262072"/>
                <a:gridCol w="876261"/>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4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1416224">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8</a:t>
                      </a:r>
                      <a:endParaRPr lang="fa-IR" sz="1600" b="0"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 </a:t>
                      </a:r>
                      <a:br>
                        <a:rPr lang="fa-IR" sz="1600" b="0" i="0" u="none" strike="noStrike" dirty="0" smtClean="0">
                          <a:solidFill>
                            <a:srgbClr val="000000"/>
                          </a:solidFill>
                          <a:effectLst/>
                          <a:latin typeface="B Nazanin+ Black" pitchFamily="2" charset="-78"/>
                          <a:cs typeface="B Nazanin+ Black" pitchFamily="2" charset="-78"/>
                        </a:rPr>
                      </a:br>
                      <a:r>
                        <a:rPr lang="fa-IR" sz="1600" b="0" i="0" u="none" strike="noStrike" dirty="0" smtClean="0">
                          <a:solidFill>
                            <a:srgbClr val="000000"/>
                          </a:solidFill>
                          <a:effectLst/>
                          <a:latin typeface="B Nazanin+ Black" pitchFamily="2" charset="-78"/>
                          <a:cs typeface="B Nazanin+ Black" pitchFamily="2" charset="-78"/>
                        </a:rPr>
                        <a:t>«د» تبصره           10 </a:t>
                      </a:r>
                      <a:endParaRPr lang="fa-IR" sz="1600" b="0"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r" rtl="1" fontAlgn="ctr"/>
                      <a:r>
                        <a:rPr lang="fa-IR" sz="1300" b="0" i="0" u="none" strike="noStrike" dirty="0" smtClean="0">
                          <a:solidFill>
                            <a:srgbClr val="333333"/>
                          </a:solidFill>
                          <a:effectLst/>
                          <a:latin typeface="B Nazanin+ Black" pitchFamily="2" charset="-78"/>
                          <a:cs typeface="B Nazanin+ Black" pitchFamily="2" charset="-78"/>
                        </a:rPr>
                        <a:t>د‍- در مورد آراي حل اختلاف مراجع بين دستگاههاي اجرائي كه در اجراي اصول يكصد و سي و چهارم (۱۳۴) و يكصد و سي و نهم (۱۳۹) قانون اساسي و يا در اجراي قوانين و مقررات مربوط صادر شده است چنانچه به هر دليل دستگاه اجرائي ذي‌ربط از اجراي تصميم مرجع حل اختلاف خودداري نمايد، با مستنكف يا مستنكفين در چهارچوب قانون رسيدگي به تخلفات اداري مصوب ۱۳۷۲/۹/۷ برخورد مي‌گردد. سازمان برنامه و بودجه كشور مطابق رأي مرجع مذكور كه حداكثر هجده‌ماه از تاريخ وصول رأي گذشته باشد، از اعتبارات بودجه سنواتي دستگاه، مبلغ مربوطه را كسر و به اعتبارات دستگاه اجرائي ذي‌نفع اضافه مي‌نمايد. در خصوص شركتهاي دولتي و يا مؤسسات انتفاعي وابسته به دولت، اجراي تكليف مذكور از محل حساب شركتها و مؤسسات انتفاعي يادشده نزد خزانه برعهده وزارت امور اقتصادي و دارايي (خزانه‌داري كل كشور) مي‌باشد.</a:t>
                      </a:r>
                      <a:endParaRPr lang="fa-IR" sz="1300" b="0" i="0" u="none" strike="noStrike" dirty="0">
                        <a:solidFill>
                          <a:srgbClr val="333333"/>
                        </a:solidFill>
                        <a:effectLst/>
                        <a:latin typeface="B Nazanin+ Black" pitchFamily="2" charset="-78"/>
                        <a:cs typeface="B Nazanin+ Black" pitchFamily="2" charset="-78"/>
                      </a:endParaRPr>
                    </a:p>
                  </a:txBody>
                  <a:tcPr marL="9525" marR="9525" marT="9525" marB="0" anchor="ctr"/>
                </a:tc>
                <a:tc>
                  <a:txBody>
                    <a:bodyPr/>
                    <a:lstStyle/>
                    <a:p>
                      <a:pPr algn="ctr" rtl="1" fontAlgn="ctr"/>
                      <a:r>
                        <a:rPr lang="fa-IR" sz="1600" b="0" i="0" u="none" strike="noStrike" dirty="0" smtClean="0">
                          <a:solidFill>
                            <a:srgbClr val="333333"/>
                          </a:solidFill>
                          <a:effectLst/>
                          <a:latin typeface="B Nazanin+ Black" pitchFamily="2" charset="-78"/>
                          <a:cs typeface="B Nazanin+ Black" pitchFamily="2" charset="-78"/>
                        </a:rPr>
                        <a:t>کلیه دستگاههای اجرائی</a:t>
                      </a:r>
                      <a:endParaRPr lang="fa-IR" sz="1600" b="0" i="0" u="none" strike="noStrike" dirty="0">
                        <a:solidFill>
                          <a:srgbClr val="333333"/>
                        </a:solidFill>
                        <a:effectLst/>
                        <a:latin typeface="B Nazanin+ Black" pitchFamily="2" charset="-78"/>
                        <a:cs typeface="B Nazanin+ Black" pitchFamily="2" charset="-78"/>
                      </a:endParaRPr>
                    </a:p>
                  </a:txBody>
                  <a:tcPr marL="9525" marR="9525" marT="9525" marB="0" anchor="ctr">
                    <a:solidFill>
                      <a:schemeClr val="accent6">
                        <a:lumMod val="60000"/>
                        <a:lumOff val="40000"/>
                      </a:schemeClr>
                    </a:solidFill>
                  </a:tcPr>
                </a:tc>
              </a:tr>
              <a:tr h="685066">
                <a:tc rowSpan="2">
                  <a:txBody>
                    <a:bodyPr/>
                    <a:lstStyle/>
                    <a:p>
                      <a:pPr algn="ctr" rtl="1"/>
                      <a:r>
                        <a:rPr lang="fa-IR" sz="1800" b="0" i="0" u="none" strike="noStrike" dirty="0" smtClean="0">
                          <a:solidFill>
                            <a:srgbClr val="000000"/>
                          </a:solidFill>
                          <a:effectLst/>
                          <a:latin typeface="B Nazanin+ Black" pitchFamily="2" charset="-78"/>
                          <a:cs typeface="B Nazanin+ Black" pitchFamily="2" charset="-78"/>
                        </a:rPr>
                        <a:t>9</a:t>
                      </a:r>
                      <a:endParaRPr lang="fa-IR" dirty="0"/>
                    </a:p>
                  </a:txBody>
                  <a:tcPr marL="9525" marR="9525" marT="9525" marB="0" anchor="ct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   «ب» تبصره         12 </a:t>
                      </a:r>
                      <a:endParaRPr lang="fa-IR" sz="1600" b="0"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r" rtl="1" fontAlgn="ctr"/>
                      <a:r>
                        <a:rPr lang="fa-IR" sz="1300" b="0" i="0" u="none" strike="noStrike" dirty="0" smtClean="0">
                          <a:solidFill>
                            <a:srgbClr val="333333"/>
                          </a:solidFill>
                          <a:effectLst/>
                          <a:latin typeface="B Nazanin+ Black" pitchFamily="2" charset="-78"/>
                          <a:cs typeface="B Nazanin+ Black" pitchFamily="2" charset="-78"/>
                        </a:rPr>
                        <a:t>ب- دستگاههاي اجرائي مجازند از محل فروش اموال و دارايي‌هاي غيرمنقول مازاد در اختيار خود به‌استثناي انفال و اموال دستگاههاي زير نظر مقام معظم رهبري و موارد مصداق مندرج در اصل هشتاد و سوم (۸۳) قانون اساسي و اموال مشمول واگذاري در قانون اجراي سياست‌هاي‌كلي اصل چهل‌وچهارم (۴۴) قانون اساسي با رعايت قوانين و مقررات مربوطه و پس از واريز به درآمد عمومي نزد خزانه‌داري كل‌كشور، نسبت به بازخريد كاركنان مازاد رسمي و غيررسمي و پرداخت پاداش پايان خدمت به افرادي كه براساس قانون، بازخريد يا بازنشسته مي‌شوند، از محل اعتبار رديف ۳۶- ۵۳۰۰۰۰ جدول شماره (۹) اين قانون مطابق آيين‌نامه اجرائي كه توسط سازمان‌هاي «برنامه و بودجه كشور» و «اداري و استخدامي كشور» و وزارت امور اقتصادي و دارايي تهيه مي‌شود و به‌تصويب هيأت وزيران مي‌رسد، اقدام نمايند.</a:t>
                      </a:r>
                    </a:p>
                  </a:txBody>
                  <a:tcPr marL="9525" marR="9525" marT="9525"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1600" b="0" i="0" u="none" strike="noStrike" dirty="0" smtClean="0">
                          <a:solidFill>
                            <a:srgbClr val="333333"/>
                          </a:solidFill>
                          <a:effectLst/>
                          <a:latin typeface="B Nazanin+ Black" pitchFamily="2" charset="-78"/>
                          <a:cs typeface="B Nazanin+ Black" pitchFamily="2" charset="-78"/>
                        </a:rPr>
                        <a:t>کلیه دستگاههای اجرائی</a:t>
                      </a:r>
                    </a:p>
                    <a:p>
                      <a:pPr algn="ctr" rtl="1" fontAlgn="ctr"/>
                      <a:endParaRPr lang="fa-IR" sz="1600" b="0" i="0" u="none" strike="noStrike" dirty="0">
                        <a:solidFill>
                          <a:srgbClr val="333333"/>
                        </a:solidFill>
                        <a:effectLst/>
                        <a:latin typeface="B Nazanin+ Black" pitchFamily="2" charset="-78"/>
                        <a:cs typeface="B Nazanin+ Black" pitchFamily="2" charset="-78"/>
                      </a:endParaRPr>
                    </a:p>
                  </a:txBody>
                  <a:tcPr marL="9525" marR="9525" marT="9525" marB="0" anchor="ctr">
                    <a:solidFill>
                      <a:schemeClr val="accent6">
                        <a:lumMod val="60000"/>
                        <a:lumOff val="40000"/>
                      </a:schemeClr>
                    </a:solidFill>
                  </a:tcPr>
                </a:tc>
              </a:tr>
              <a:tr h="1415415">
                <a:tc vMerge="1">
                  <a:txBody>
                    <a:bodyPr/>
                    <a:lstStyle/>
                    <a:p>
                      <a:pPr rtl="1"/>
                      <a:endParaRPr lang="fa-IR"/>
                    </a:p>
                  </a:txBody>
                  <a:tcPr/>
                </a:tc>
                <a:tc>
                  <a:txBody>
                    <a:bodyPr/>
                    <a:lstStyle/>
                    <a:p>
                      <a:pPr algn="ctr" rtl="1" fontAlgn="ctr"/>
                      <a:r>
                        <a:rPr lang="fa-IR" sz="1600" b="0" i="0" u="none" strike="noStrike" dirty="0" smtClean="0">
                          <a:solidFill>
                            <a:srgbClr val="000000"/>
                          </a:solidFill>
                          <a:effectLst/>
                          <a:latin typeface="B Nazanin+ Black" pitchFamily="2" charset="-78"/>
                          <a:cs typeface="B Nazanin+ Black" pitchFamily="2" charset="-78"/>
                        </a:rPr>
                        <a:t>بند   «د» تبصره          12</a:t>
                      </a:r>
                    </a:p>
                    <a:p>
                      <a:pPr algn="ctr" rtl="1" fontAlgn="ctr"/>
                      <a:endParaRPr lang="fa-IR" sz="1600" b="0"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r" rtl="1" fontAlgn="ctr"/>
                      <a:r>
                        <a:rPr lang="fa-IR" sz="1300" b="0" i="0" u="none" strike="noStrike" dirty="0" smtClean="0">
                          <a:solidFill>
                            <a:srgbClr val="333333"/>
                          </a:solidFill>
                          <a:effectLst/>
                          <a:latin typeface="B Nazanin+ Black" pitchFamily="2" charset="-78"/>
                          <a:cs typeface="B Nazanin+ Black" pitchFamily="2" charset="-78"/>
                        </a:rPr>
                        <a:t>د - به منظور تكميل يا احداث مجتمع‌هاي اداري شهرستان‌ها، استانداران موظفند پيشنهاد فروش ساختمان‌هاي ملكي دستگاههاي اجرائي مستقر در شهرستان‌هاي استان را به استثناي انفال و اموال دستگاههاي زير نظر مقام معظم رهبري و موارد مصداق مندرج در اصل هشتاد و سوم (۸۳) قانون اساسي با رعايت قوانين و مقررات مربوطه به شوراي برنامه‌ريزي و توسعه استان ارائه و پس از تصويب، درآمد حاصل را به رديف درآمد عمومي ۲۱۰۲۰۱ اين قانون نزد خزانه‌داري كل‌كشور واريز نمايند. درآمد حاصله پس از مبادله موافقتنامه، صرف تكميل يا احداث مجتمع اداري همان شهرستان‌ها مي‌شود.شوراي برنامه‌ريزي استان موظف است در شهرستان‌هايي كه مجتمع اداري در حال ساخت با اعلام سازمان اداري و استخدامي كشور و وزارت كشور داراي بيش از هفتاد درصد (۷۰%) پيشرفت فيزيكي است، اعتبار لازم براي تكميل آن را در بودجه استانداري ذي‌ربط منظور نمايد. </a:t>
                      </a:r>
                    </a:p>
                  </a:txBody>
                  <a:tcPr marL="9525" marR="9525" marT="9525" marB="0" anchor="ct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1600" b="0" i="0" u="none" strike="noStrike" dirty="0" smtClean="0">
                          <a:solidFill>
                            <a:srgbClr val="333333"/>
                          </a:solidFill>
                          <a:effectLst/>
                          <a:latin typeface="B Nazanin+ Black" pitchFamily="2" charset="-78"/>
                          <a:cs typeface="B Nazanin+ Black" pitchFamily="2" charset="-78"/>
                        </a:rPr>
                        <a:t>کلیه دستگاههای اجرائی</a:t>
                      </a:r>
                    </a:p>
                    <a:p>
                      <a:pPr algn="ctr" rtl="1" fontAlgn="ctr"/>
                      <a:endParaRPr lang="fa-IR" sz="1600" b="0" i="0" u="none" strike="noStrike" dirty="0">
                        <a:solidFill>
                          <a:srgbClr val="333333"/>
                        </a:solidFill>
                        <a:effectLst/>
                        <a:latin typeface="B Nazanin+ Black" pitchFamily="2" charset="-78"/>
                        <a:cs typeface="B Nazanin+ Black" pitchFamily="2" charset="-78"/>
                      </a:endParaRP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9139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52417"/>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918766240"/>
              </p:ext>
            </p:extLst>
          </p:nvPr>
        </p:nvGraphicFramePr>
        <p:xfrm>
          <a:off x="323527" y="1052736"/>
          <a:ext cx="8064897" cy="4823460"/>
        </p:xfrm>
        <a:graphic>
          <a:graphicData uri="http://schemas.openxmlformats.org/drawingml/2006/table">
            <a:tbl>
              <a:tblPr rtl="1">
                <a:tableStyleId>{08FB837D-C827-4EFA-A057-4D05807E0F7C}</a:tableStyleId>
              </a:tblPr>
              <a:tblGrid>
                <a:gridCol w="444212"/>
                <a:gridCol w="685178"/>
                <a:gridCol w="5833834"/>
                <a:gridCol w="1101673"/>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779200">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بند   «ح» تبصره        17</a:t>
                      </a:r>
                    </a:p>
                  </a:txBody>
                  <a:tcPr marL="9525" marR="9525" marT="9525" marB="0" anchor="ctr"/>
                </a:tc>
                <a:tc>
                  <a:txBody>
                    <a:bodyPr/>
                    <a:lstStyle/>
                    <a:p>
                      <a:pPr algn="r" rtl="1" fontAlgn="ctr"/>
                      <a:r>
                        <a:rPr lang="fa-IR" sz="1400" b="0" i="0" u="none" strike="noStrike" dirty="0" smtClean="0">
                          <a:solidFill>
                            <a:schemeClr val="tx1"/>
                          </a:solidFill>
                          <a:effectLst/>
                          <a:latin typeface="B Nazanin+ Black" pitchFamily="2" charset="-78"/>
                          <a:cs typeface="B Nazanin+ Black" pitchFamily="2" charset="-78"/>
                        </a:rPr>
                        <a:t>ح - بنياد شهيد و امور ايثارگران مي تواند چهارهزار و پانصد فقره وام مسكن از محل سهميه سال ۱۳۹۷ را مجدداً براي ايثارگراني كه در سنوات قبل از اين تسهيلات استفاده نموده‌اند و در حال حاضر در زمينه مسكن داراي مشكلات اساسي و حاد بوده و فاقد مسكن باشند، تخصيص دهد و بدون رعايت ساير ضوابط براي ساخت يا خريد مسكن معرفي نمايد.</a:t>
                      </a:r>
                    </a:p>
                  </a:txBody>
                  <a:tcPr marL="9525" marR="9525" marT="9525" marB="0" anchor="ctr"/>
                </a:tc>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اداره کل بنیاد شهید و امور ایثارگران</a:t>
                      </a:r>
                    </a:p>
                  </a:txBody>
                  <a:tcPr marL="9525" marR="9525" marT="9525" marB="0" anchor="ctr">
                    <a:solidFill>
                      <a:schemeClr val="accent6">
                        <a:lumMod val="60000"/>
                        <a:lumOff val="40000"/>
                      </a:schemeClr>
                    </a:solidFill>
                  </a:tcPr>
                </a:tc>
              </a:tr>
              <a:tr h="685066">
                <a:tc>
                  <a:txBody>
                    <a:bodyPr/>
                    <a:lstStyle/>
                    <a:p>
                      <a:pPr algn="ctr" rtl="1"/>
                      <a:r>
                        <a:rPr lang="fa-IR" dirty="0" smtClean="0">
                          <a:solidFill>
                            <a:schemeClr val="tx1"/>
                          </a:solidFill>
                          <a:latin typeface="B Nazanin+ Black" pitchFamily="2" charset="-78"/>
                          <a:cs typeface="B Nazanin+ Black" pitchFamily="2" charset="-78"/>
                        </a:rPr>
                        <a:t>11</a:t>
                      </a:r>
                      <a:endParaRPr lang="fa-IR" dirty="0">
                        <a:solidFill>
                          <a:schemeClr val="tx1"/>
                        </a:solidFill>
                        <a:latin typeface="B Nazanin+ Black" pitchFamily="2" charset="-78"/>
                        <a:cs typeface="B Nazanin+ Black" pitchFamily="2" charset="-78"/>
                      </a:endParaRPr>
                    </a:p>
                  </a:txBody>
                  <a:tcPr marL="9525" marR="9525" marT="9525" marB="0" anchor="ctr"/>
                </a:tc>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بند   «الف» تبصره         18</a:t>
                      </a:r>
                    </a:p>
                  </a:txBody>
                  <a:tcPr marL="9525" marR="9525" marT="9525" marB="0" anchor="ctr"/>
                </a:tc>
                <a:tc>
                  <a:txBody>
                    <a:bodyPr/>
                    <a:lstStyle/>
                    <a:p>
                      <a:pPr algn="r" rtl="1" fontAlgn="ctr"/>
                      <a:r>
                        <a:rPr lang="fa-IR" sz="1400" b="0" i="0" u="none" strike="noStrike" dirty="0" smtClean="0">
                          <a:solidFill>
                            <a:schemeClr val="tx1"/>
                          </a:solidFill>
                          <a:effectLst/>
                          <a:latin typeface="B Nazanin+ Black" pitchFamily="2" charset="-78"/>
                          <a:cs typeface="B Nazanin+ Black" pitchFamily="2" charset="-78"/>
                        </a:rPr>
                        <a:t>الف- با هدف اجراي برنامه اشتغال گسترده و مولد با تأكيد بر اشتغال جوانان، دانش‌آموختگان دانشگاهي، زنان و اشتغال حمايتي، به دولت اجازه داده مي‌شود علاوه بر اعتبار رديف۶۱-۵۵۰۰۰۰ جدول شماره (۹) اين قانون، بيست‌درصد (۲۰%) از اعتبارات تملك دارايي‌هاي سرمايه‌اي اين قانون از طريق رديف ۵۵۰۰۰۰ در قالب كمكهاي فني و اعتباري، يارانه سود تسهيلات و كمكهاي بلاعوض با تركيب منابع موضوع ماده(۵۲) قانون الحاق برخي مواد به قانون تنظيم بخشي از مقررات مالي دولت(۲) و همچنين تسهيلات بانكي براي حمايت از طرحهاي توليدي اشتغال‌زا با اولويت بازسازي و نوسازي صنايع، تكميل و راه‌اندازي طرحهاي كشاورزي، صنعتي و معدني نيمه‌تمام بخش خصوصي با پيشرفت فيزيكي بالاي شصت‌درصد (۶۰%)، اجراي طرح (پروژه)‌هاي صنايع كوچك و حمايت از خوشه‌هاي صنعتي، بافتهاي فرسوده و طرحهاي حمل و نقل عمومي و ريلي، كارورزي جوانان و طرحهاي اشتغال‌زايي مناطق مرزي نظير كوله‌بران، گردشگري، صنايع دستي و ميراث فرهنگي هزينه نمايد. </a:t>
                      </a:r>
                    </a:p>
                  </a:txBody>
                  <a:tcPr marL="9525" marR="9525" marT="9525" marB="0" anchor="ctr"/>
                </a:tc>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کلیه دستگاههای اجرائی بالاخص اداره کل صنعت، معدن و تجارت   و  اداره کل جهاد کشاورزی</a:t>
                      </a:r>
                    </a:p>
                  </a:txBody>
                  <a:tcPr marL="9525" marR="9525" marT="9525" marB="0" anchor="ctr">
                    <a:solidFill>
                      <a:schemeClr val="accent6">
                        <a:lumMod val="60000"/>
                        <a:lumOff val="40000"/>
                      </a:schemeClr>
                    </a:solidFill>
                  </a:tcPr>
                </a:tc>
              </a:tr>
              <a:tr h="583069">
                <a:tc>
                  <a:txBody>
                    <a:bodyPr/>
                    <a:lstStyle/>
                    <a:p>
                      <a:pPr algn="ctr" rtl="1"/>
                      <a:r>
                        <a:rPr lang="fa-IR" dirty="0" smtClean="0">
                          <a:solidFill>
                            <a:schemeClr val="tx1"/>
                          </a:solidFill>
                          <a:latin typeface="B Nazanin+ Black" pitchFamily="2" charset="-78"/>
                          <a:cs typeface="B Nazanin+ Black" pitchFamily="2" charset="-78"/>
                        </a:rPr>
                        <a:t>12</a:t>
                      </a:r>
                      <a:endParaRPr lang="fa-IR" dirty="0">
                        <a:solidFill>
                          <a:schemeClr val="tx1"/>
                        </a:solidFill>
                        <a:latin typeface="B Nazanin+ Black" pitchFamily="2" charset="-78"/>
                        <a:cs typeface="B Nazanin+ Black" pitchFamily="2" charset="-78"/>
                      </a:endParaRPr>
                    </a:p>
                  </a:txBody>
                  <a:tcPr marL="9525" marR="9525" marT="9525" marB="0" anchor="ctr"/>
                </a:tc>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بند   «الف» تبصره          20</a:t>
                      </a:r>
                    </a:p>
                  </a:txBody>
                  <a:tcPr marL="9525" marR="9525" marT="9525" marB="0" anchor="ctr"/>
                </a:tc>
                <a:tc>
                  <a:txBody>
                    <a:bodyPr/>
                    <a:lstStyle/>
                    <a:p>
                      <a:pPr algn="r" rtl="1" fontAlgn="ctr"/>
                      <a:r>
                        <a:rPr lang="fa-IR" sz="1400" b="0" i="0" u="none" strike="noStrike" dirty="0" smtClean="0">
                          <a:solidFill>
                            <a:schemeClr val="tx1"/>
                          </a:solidFill>
                          <a:effectLst/>
                          <a:latin typeface="B Nazanin+ Black" pitchFamily="2" charset="-78"/>
                          <a:cs typeface="B Nazanin+ Black" pitchFamily="2" charset="-78"/>
                        </a:rPr>
                        <a:t>الف- در اجراي بودجه‌ريزي مبتني بر عملكرد، تمامي دستگاههاي اجرائي موضوع ماده (۵) قانون مديريت خدمات كشوري از جمله بانكها و شركتهاي دولتي، مكلفند در سال ۱۳۹۷نسبت ‌به استقرار يا تكميل سامانه (سيستم) حسابداري قيمت ‌تمام‌شده اقدام نمايند.</a:t>
                      </a:r>
                    </a:p>
                  </a:txBody>
                  <a:tcPr marL="9525" marR="9525" marT="9525" marB="0" anchor="ctr"/>
                </a:tc>
                <a:tc>
                  <a:txBody>
                    <a:bodyPr/>
                    <a:lstStyle/>
                    <a:p>
                      <a:pPr algn="ctr" rtl="1" fontAlgn="ctr"/>
                      <a:r>
                        <a:rPr lang="fa-IR" sz="1600" b="0" i="0" u="none" strike="noStrike" dirty="0" smtClean="0">
                          <a:solidFill>
                            <a:schemeClr val="tx1"/>
                          </a:solidFill>
                          <a:effectLst/>
                          <a:latin typeface="B Nazanin+ Black" pitchFamily="2" charset="-78"/>
                          <a:cs typeface="B Nazanin+ Black" pitchFamily="2" charset="-78"/>
                        </a:rPr>
                        <a:t>شرکتهای دولتی</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38769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24425"/>
            <a:ext cx="8819457" cy="900319"/>
          </a:xfrm>
        </p:spPr>
        <p:txBody>
          <a:bodyPr>
            <a:normAutofit/>
          </a:bodyPr>
          <a:lstStyle/>
          <a:p>
            <a:r>
              <a:rPr lang="fa-IR" sz="2800" b="1" dirty="0">
                <a:solidFill>
                  <a:schemeClr val="bg2">
                    <a:lumMod val="50000"/>
                  </a:schemeClr>
                </a:solidFill>
                <a:cs typeface="B Titr" panose="00000700000000000000" pitchFamily="2" charset="-78"/>
              </a:rPr>
              <a:t>اهم تبصره‌های قانون بودجه سال 1397 کل </a:t>
            </a:r>
            <a:r>
              <a:rPr lang="fa-IR" sz="2800" b="1" dirty="0" smtClean="0">
                <a:solidFill>
                  <a:schemeClr val="bg2">
                    <a:lumMod val="50000"/>
                  </a:schemeClr>
                </a:solidFill>
                <a:cs typeface="B Titr" panose="00000700000000000000" pitchFamily="2" charset="-78"/>
              </a:rPr>
              <a:t>کشور</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698755043"/>
              </p:ext>
            </p:extLst>
          </p:nvPr>
        </p:nvGraphicFramePr>
        <p:xfrm>
          <a:off x="323527" y="2374369"/>
          <a:ext cx="8064897" cy="2710815"/>
        </p:xfrm>
        <a:graphic>
          <a:graphicData uri="http://schemas.openxmlformats.org/drawingml/2006/table">
            <a:tbl>
              <a:tblPr rtl="1">
                <a:tableStyleId>{08FB837D-C827-4EFA-A057-4D05807E0F7C}</a:tableStyleId>
              </a:tblPr>
              <a:tblGrid>
                <a:gridCol w="444212"/>
                <a:gridCol w="685178"/>
                <a:gridCol w="5833834"/>
                <a:gridCol w="1101673"/>
              </a:tblGrid>
              <a:tr h="419100">
                <a:tc>
                  <a:txBody>
                    <a:bodyPr/>
                    <a:lstStyle/>
                    <a:p>
                      <a:pPr algn="ctr" rtl="1" fontAlgn="ctr"/>
                      <a:r>
                        <a:rPr lang="fa-IR" sz="12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تبصره</a:t>
                      </a:r>
                    </a:p>
                  </a:txBody>
                  <a:tcPr marL="9525" marR="9525" marT="9525" marB="0" anchor="ctr">
                    <a:solidFill>
                      <a:schemeClr val="bg2">
                        <a:lumMod val="25000"/>
                      </a:schemeClr>
                    </a:solidFill>
                  </a:tcPr>
                </a:tc>
                <a:tc>
                  <a:txBody>
                    <a:bodyPr/>
                    <a:lstStyle/>
                    <a:p>
                      <a:pPr algn="ctr" rtl="1" fontAlgn="ctr"/>
                      <a:r>
                        <a:rPr lang="fa-IR" sz="1800" b="1" i="0" u="none" strike="noStrike" dirty="0">
                          <a:solidFill>
                            <a:schemeClr val="bg1"/>
                          </a:solidFill>
                          <a:effectLst/>
                          <a:latin typeface="B Nazanin+ Black" pitchFamily="2" charset="-78"/>
                          <a:cs typeface="B Nazanin+ Black" pitchFamily="2" charset="-78"/>
                        </a:rPr>
                        <a:t>مصوبات</a:t>
                      </a:r>
                    </a:p>
                  </a:txBody>
                  <a:tcPr marL="9525" marR="9525" marT="9525" marB="0" anchor="ctr">
                    <a:solidFill>
                      <a:schemeClr val="bg2">
                        <a:lumMod val="25000"/>
                      </a:schemeClr>
                    </a:solidFill>
                  </a:tcPr>
                </a:tc>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دستگاه پیگیری کننده</a:t>
                      </a:r>
                    </a:p>
                  </a:txBody>
                  <a:tcPr marL="9525" marR="9525" marT="9525" marB="0" anchor="ctr">
                    <a:solidFill>
                      <a:schemeClr val="bg2">
                        <a:lumMod val="25000"/>
                      </a:schemeClr>
                    </a:solidFill>
                  </a:tcPr>
                </a:tc>
              </a:tr>
              <a:tr h="711329">
                <a:tc rowSpan="2">
                  <a:txBody>
                    <a:bodyPr/>
                    <a:lstStyle/>
                    <a:p>
                      <a:pPr algn="ctr" rtl="1"/>
                      <a:r>
                        <a:rPr lang="fa-IR" dirty="0" smtClean="0">
                          <a:solidFill>
                            <a:schemeClr val="tx1"/>
                          </a:solidFill>
                          <a:latin typeface="B Nazanin+ Black" pitchFamily="2" charset="-78"/>
                          <a:cs typeface="B Nazanin+ Black" pitchFamily="2" charset="-78"/>
                        </a:rPr>
                        <a:t>12</a:t>
                      </a:r>
                      <a:endParaRPr lang="fa-IR" dirty="0">
                        <a:solidFill>
                          <a:schemeClr val="tx1"/>
                        </a:solidFill>
                        <a:latin typeface="B Nazanin+ Black" pitchFamily="2" charset="-78"/>
                        <a:cs typeface="B Nazanin+ Black" pitchFamily="2" charset="-78"/>
                      </a:endParaRPr>
                    </a:p>
                  </a:txBody>
                  <a:tcPr marL="9525" marR="9525" marT="9525" marB="0" anchor="ctr"/>
                </a:tc>
                <a:tc>
                  <a:txBody>
                    <a:bodyPr/>
                    <a:lstStyle/>
                    <a:p>
                      <a:pPr algn="ctr" rtl="1"/>
                      <a:r>
                        <a:rPr lang="fa-IR" dirty="0" smtClean="0">
                          <a:solidFill>
                            <a:schemeClr val="tx1"/>
                          </a:solidFill>
                          <a:latin typeface="B Nazanin+ Black" pitchFamily="2" charset="-78"/>
                          <a:cs typeface="B Nazanin+ Black" pitchFamily="2" charset="-78"/>
                        </a:rPr>
                        <a:t>بند   «ب» تبصره          20</a:t>
                      </a:r>
                    </a:p>
                  </a:txBody>
                  <a:tcPr marL="9525" marR="9525" marT="9525" marB="0" anchor="ctr"/>
                </a:tc>
                <a:tc>
                  <a:txBody>
                    <a:bodyPr/>
                    <a:lstStyle/>
                    <a:p>
                      <a:pPr algn="r" rtl="1" fontAlgn="ctr"/>
                      <a:r>
                        <a:rPr lang="fa-IR" sz="1400" b="0" i="0" u="none" strike="noStrike" dirty="0" smtClean="0">
                          <a:solidFill>
                            <a:schemeClr val="tx1"/>
                          </a:solidFill>
                          <a:effectLst/>
                          <a:latin typeface="B Nazanin+ Black" pitchFamily="2" charset="-78"/>
                          <a:cs typeface="B Nazanin+ Black" pitchFamily="2" charset="-78"/>
                        </a:rPr>
                        <a:t>ب- مازاد درآمدهاي اختصاصي دستگاههاي اجرائي در سقف رقم پيش‌بيني‌شده در رديف ۶-۱۰۲۵۰۰ در قانون بودجه سال ۱۳۹۷ با تأييد و ابلاغ سازمان برنامه و بودجه كشور با رعايت قوانين و مقررات مربوطه توسط همان دستگاه قابل هزينه است.</a:t>
                      </a:r>
                    </a:p>
                  </a:txBody>
                  <a:tcPr marL="9525" marR="9525" marT="9525" marB="0" anchor="ctr"/>
                </a:tc>
                <a:tc>
                  <a:txBody>
                    <a:bodyPr/>
                    <a:lstStyle/>
                    <a:p>
                      <a:pPr algn="ctr" rtl="1"/>
                      <a:r>
                        <a:rPr lang="fa-IR" sz="1600" dirty="0" smtClean="0">
                          <a:solidFill>
                            <a:schemeClr val="tx1"/>
                          </a:solidFill>
                          <a:latin typeface="B Nazanin+ Black" pitchFamily="2" charset="-78"/>
                          <a:cs typeface="B Nazanin+ Black" pitchFamily="2" charset="-78"/>
                        </a:rPr>
                        <a:t>کلیه دستگاههای اجرایی</a:t>
                      </a:r>
                    </a:p>
                  </a:txBody>
                  <a:tcPr marL="9525" marR="9525" marT="9525" marB="0" anchor="ctr">
                    <a:solidFill>
                      <a:schemeClr val="accent6">
                        <a:lumMod val="60000"/>
                        <a:lumOff val="40000"/>
                      </a:schemeClr>
                    </a:solidFill>
                  </a:tcPr>
                </a:tc>
              </a:tr>
              <a:tr h="711329">
                <a:tc vMerge="1">
                  <a:txBody>
                    <a:bodyPr/>
                    <a:lstStyle/>
                    <a:p>
                      <a:pPr algn="ctr" rtl="1"/>
                      <a:endParaRPr lang="fa-IR" dirty="0">
                        <a:solidFill>
                          <a:schemeClr val="tx1"/>
                        </a:solidFill>
                        <a:latin typeface="B Nazanin+ Black" pitchFamily="2" charset="-78"/>
                        <a:cs typeface="B Nazanin+ Black" pitchFamily="2" charset="-78"/>
                      </a:endParaRPr>
                    </a:p>
                  </a:txBody>
                  <a:tcPr marL="9525" marR="9525" marT="9525" marB="0" anchor="ctr"/>
                </a:tc>
                <a:tc>
                  <a:txBody>
                    <a:bodyPr/>
                    <a:lstStyle/>
                    <a:p>
                      <a:pPr algn="ctr" rtl="1"/>
                      <a:r>
                        <a:rPr lang="fa-IR" dirty="0" smtClean="0">
                          <a:solidFill>
                            <a:schemeClr val="tx1"/>
                          </a:solidFill>
                          <a:latin typeface="B Nazanin+ Black" pitchFamily="2" charset="-78"/>
                          <a:cs typeface="B Nazanin+ Black" pitchFamily="2" charset="-78"/>
                        </a:rPr>
                        <a:t>بند   «د» تبصره          20</a:t>
                      </a:r>
                    </a:p>
                  </a:txBody>
                  <a:tcPr marL="9525" marR="9525" marT="9525" marB="0" anchor="ctr"/>
                </a:tc>
                <a:tc>
                  <a:txBody>
                    <a:bodyPr/>
                    <a:lstStyle/>
                    <a:p>
                      <a:pPr algn="r" rtl="1" fontAlgn="ctr"/>
                      <a:r>
                        <a:rPr lang="fa-IR" sz="1400" b="0" i="0" u="none" strike="noStrike" dirty="0" smtClean="0">
                          <a:solidFill>
                            <a:schemeClr val="tx1"/>
                          </a:solidFill>
                          <a:effectLst/>
                          <a:latin typeface="B Nazanin+ Black" pitchFamily="2" charset="-78"/>
                          <a:cs typeface="B Nazanin+ Black" pitchFamily="2" charset="-78"/>
                        </a:rPr>
                        <a:t>د‍ - تمامي دستگاههاي اجرائي موضوع ماده (۲۵) قانون برنامه ششم توسعه، مكلف به تأمين حداقل ده درصد(۱۰%) از وظايف اين ماده از طريق واگذاري و خريد خدمات مي باشند. همچنين ايجاد هرگونه واحد اداري يا عملياتي جديد براي انجام وظايف موضوع ماده فوق‌الذكر ممنوع است و تأمين خدمات مورد نياز از طريق سازوكار پيش‌بيني‌شده در اين ماده و اعتبارات مصوب امكان‌پذير است.</a:t>
                      </a:r>
                    </a:p>
                  </a:txBody>
                  <a:tcPr marL="9525" marR="9525" marT="9525" marB="0" anchor="ctr"/>
                </a:tc>
                <a:tc>
                  <a:txBody>
                    <a:bodyPr/>
                    <a:lstStyle/>
                    <a:p>
                      <a:pPr algn="ctr" rtl="1"/>
                      <a:r>
                        <a:rPr lang="fa-IR" sz="1600" dirty="0" smtClean="0">
                          <a:solidFill>
                            <a:schemeClr val="tx1"/>
                          </a:solidFill>
                          <a:latin typeface="B Nazanin+ Black" pitchFamily="2" charset="-78"/>
                          <a:cs typeface="B Nazanin+ Black" pitchFamily="2" charset="-78"/>
                        </a:rPr>
                        <a:t>کلیه دستگاههای اجرایی</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18978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a:t>
            </a:r>
            <a:r>
              <a:rPr kumimoji="0" lang="fa-IR" sz="3600" b="1" i="0" u="none" strike="noStrike" cap="none" normalizeH="0" baseline="0" dirty="0" smtClean="0">
                <a:ln>
                  <a:noFill/>
                </a:ln>
                <a:solidFill>
                  <a:srgbClr val="212120"/>
                </a:solidFill>
                <a:effectLst/>
                <a:latin typeface="B Yekan+" pitchFamily="2" charset="-78"/>
                <a:cs typeface="B Yekan+" pitchFamily="2" charset="-78"/>
              </a:rPr>
              <a:t>ششم</a:t>
            </a:r>
            <a:r>
              <a:rPr kumimoji="0" lang="en-US" sz="3600" b="1" i="0" u="none" strike="noStrike" cap="none" normalizeH="0" baseline="0" dirty="0" smtClean="0">
                <a:ln>
                  <a:noFill/>
                </a:ln>
                <a:solidFill>
                  <a:srgbClr val="212120"/>
                </a:solidFill>
                <a:effectLst/>
                <a:latin typeface="B Yekan+" pitchFamily="2" charset="-78"/>
                <a:cs typeface="B Yekan+" pitchFamily="2" charset="-78"/>
              </a:rPr>
              <a:t>:</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755575" y="3461848"/>
            <a:ext cx="7743193"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l" fontAlgn="base">
              <a:spcBef>
                <a:spcPct val="0"/>
              </a:spcBef>
              <a:spcAft>
                <a:spcPct val="0"/>
              </a:spcAft>
            </a:pPr>
            <a:r>
              <a:rPr lang="fa-IR" sz="3600" b="1" dirty="0">
                <a:solidFill>
                  <a:srgbClr val="FFFFFF"/>
                </a:solidFill>
                <a:latin typeface="Arial" pitchFamily="34" charset="0"/>
                <a:cs typeface="A Iranian Sans" pitchFamily="2" charset="-78"/>
              </a:rPr>
              <a:t>فـهرسـت دارایـی‌هـای سـرمـایـه‌ای دارای مجـوز </a:t>
            </a:r>
            <a:r>
              <a:rPr lang="fa-IR" sz="3600" b="1" dirty="0" smtClean="0">
                <a:solidFill>
                  <a:srgbClr val="FFFFFF"/>
                </a:solidFill>
                <a:latin typeface="Arial" pitchFamily="34" charset="0"/>
                <a:cs typeface="A Iranian Sans" pitchFamily="2" charset="-78"/>
              </a:rPr>
              <a:t>کمیـسیــون </a:t>
            </a:r>
            <a:r>
              <a:rPr lang="fa-IR" sz="3600" b="1" dirty="0">
                <a:solidFill>
                  <a:srgbClr val="FFFFFF"/>
                </a:solidFill>
                <a:latin typeface="Arial" pitchFamily="34" charset="0"/>
                <a:cs typeface="A Iranian Sans" pitchFamily="2" charset="-78"/>
              </a:rPr>
              <a:t>ماده (23) </a:t>
            </a:r>
            <a:r>
              <a:rPr lang="fa-IR" sz="2400" b="1" dirty="0">
                <a:solidFill>
                  <a:srgbClr val="FFFFFF"/>
                </a:solidFill>
                <a:latin typeface="Arial" pitchFamily="34" charset="0"/>
                <a:cs typeface="A Iranian Sans" pitchFamily="2" charset="-78"/>
              </a:rPr>
              <a:t>(جدول شماره 19 قـانون بودجه سال 1397 کل کشور) </a:t>
            </a:r>
            <a:endParaRPr lang="fa-IR" sz="3600" b="1" dirty="0">
              <a:solidFill>
                <a:srgbClr val="FFFFFF"/>
              </a:solidFill>
              <a:latin typeface="Arial" pitchFamily="34" charset="0"/>
              <a:cs typeface="A Iranian Sans" pitchFamily="2" charset="-78"/>
            </a:endParaRPr>
          </a:p>
        </p:txBody>
      </p:sp>
    </p:spTree>
    <p:extLst>
      <p:ext uri="{BB962C8B-B14F-4D97-AF65-F5344CB8AC3E}">
        <p14:creationId xmlns:p14="http://schemas.microsoft.com/office/powerpoint/2010/main" val="287083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620688"/>
            <a:ext cx="8819457" cy="900319"/>
          </a:xfrm>
        </p:spPr>
        <p:txBody>
          <a:bodyPr>
            <a:normAutofit fontScale="90000"/>
          </a:bodyPr>
          <a:lstStyle/>
          <a:p>
            <a:r>
              <a:rPr lang="fa-IR" sz="2800" b="1" dirty="0" smtClean="0">
                <a:solidFill>
                  <a:schemeClr val="bg2">
                    <a:lumMod val="50000"/>
                  </a:schemeClr>
                </a:solidFill>
                <a:cs typeface="B Titr" panose="00000700000000000000" pitchFamily="2" charset="-78"/>
              </a:rPr>
              <a:t>فهرست دارایی های سرمایه ای دارای مجوز کمیسیون ماده (23)</a:t>
            </a:r>
            <a:r>
              <a:rPr lang="fa-IR" sz="2800" b="1" dirty="0">
                <a:solidFill>
                  <a:schemeClr val="bg2">
                    <a:lumMod val="50000"/>
                  </a:schemeClr>
                </a:solidFill>
                <a:cs typeface="B Titr" panose="00000700000000000000" pitchFamily="2" charset="-78"/>
              </a:rPr>
              <a:t/>
            </a:r>
            <a:br>
              <a:rPr lang="fa-IR" sz="2800" b="1" dirty="0">
                <a:solidFill>
                  <a:schemeClr val="bg2">
                    <a:lumMod val="50000"/>
                  </a:schemeClr>
                </a:solidFill>
                <a:cs typeface="B Titr" panose="00000700000000000000" pitchFamily="2" charset="-78"/>
              </a:rPr>
            </a:br>
            <a:r>
              <a:rPr lang="fa-IR" sz="2800" b="1" dirty="0">
                <a:solidFill>
                  <a:schemeClr val="bg2">
                    <a:lumMod val="50000"/>
                  </a:schemeClr>
                </a:solidFill>
                <a:cs typeface="B Titr" panose="00000700000000000000" pitchFamily="2" charset="-78"/>
              </a:rPr>
              <a:t>جدول شماره 19 قانون بودجه سال 1397 کل </a:t>
            </a:r>
            <a:r>
              <a:rPr lang="fa-IR" sz="2800" b="1" dirty="0" smtClean="0">
                <a:solidFill>
                  <a:schemeClr val="bg2">
                    <a:lumMod val="50000"/>
                  </a:schemeClr>
                </a:solidFill>
                <a:cs typeface="B Titr" panose="00000700000000000000" pitchFamily="2" charset="-78"/>
              </a:rPr>
              <a:t>کشور</a:t>
            </a:r>
            <a:br>
              <a:rPr lang="fa-IR" sz="2800" b="1" dirty="0" smtClean="0">
                <a:solidFill>
                  <a:schemeClr val="bg2">
                    <a:lumMod val="50000"/>
                  </a:schemeClr>
                </a:solidFill>
                <a:cs typeface="B Titr" panose="00000700000000000000" pitchFamily="2" charset="-78"/>
              </a:rPr>
            </a:br>
            <a:endParaRPr lang="fa-IR" sz="1400" b="1" dirty="0">
              <a:solidFill>
                <a:schemeClr val="bg2">
                  <a:lumMod val="50000"/>
                </a:schemeClr>
              </a:solidFill>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71602913"/>
              </p:ext>
            </p:extLst>
          </p:nvPr>
        </p:nvGraphicFramePr>
        <p:xfrm>
          <a:off x="323528" y="1823804"/>
          <a:ext cx="8064896" cy="3405396"/>
        </p:xfrm>
        <a:graphic>
          <a:graphicData uri="http://schemas.openxmlformats.org/drawingml/2006/table">
            <a:tbl>
              <a:tblPr rtl="1">
                <a:tableStyleId>{08FB837D-C827-4EFA-A057-4D05807E0F7C}</a:tableStyleId>
              </a:tblPr>
              <a:tblGrid>
                <a:gridCol w="686080"/>
                <a:gridCol w="3698344"/>
                <a:gridCol w="3680472"/>
              </a:tblGrid>
              <a:tr h="838200">
                <a:tc>
                  <a:txBody>
                    <a:bodyPr/>
                    <a:lstStyle/>
                    <a:p>
                      <a:pPr algn="ctr" rtl="1" fontAlgn="ctr"/>
                      <a:r>
                        <a:rPr lang="fa-IR" sz="2400" b="0"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0" i="0" u="none" strike="noStrike">
                          <a:solidFill>
                            <a:schemeClr val="bg1"/>
                          </a:solidFill>
                          <a:effectLst/>
                          <a:latin typeface="B Nazanin+ Black" pitchFamily="2" charset="-78"/>
                          <a:cs typeface="B Nazanin+ Black" pitchFamily="2" charset="-78"/>
                        </a:rPr>
                        <a:t>عنوان طرح</a:t>
                      </a:r>
                    </a:p>
                  </a:txBody>
                  <a:tcPr marL="9525" marR="9525" marT="9525" marB="0" anchor="ctr">
                    <a:solidFill>
                      <a:schemeClr val="bg2">
                        <a:lumMod val="25000"/>
                      </a:schemeClr>
                    </a:solidFill>
                  </a:tcPr>
                </a:tc>
                <a:tc>
                  <a:txBody>
                    <a:bodyPr/>
                    <a:lstStyle/>
                    <a:p>
                      <a:pPr algn="ctr" rtl="1" fontAlgn="ctr"/>
                      <a:r>
                        <a:rPr lang="fa-IR" sz="2400" b="0" i="0" u="none" strike="noStrike" dirty="0">
                          <a:solidFill>
                            <a:schemeClr val="bg1"/>
                          </a:solidFill>
                          <a:effectLst/>
                          <a:latin typeface="B Nazanin+ Black" pitchFamily="2" charset="-78"/>
                          <a:cs typeface="B Nazanin+ Black" pitchFamily="2" charset="-78"/>
                        </a:rPr>
                        <a:t>دستگاه اجرایی</a:t>
                      </a:r>
                    </a:p>
                  </a:txBody>
                  <a:tcPr marL="9525" marR="9525" marT="9525" marB="0" anchor="ctr">
                    <a:solidFill>
                      <a:schemeClr val="bg2">
                        <a:lumMod val="25000"/>
                      </a:schemeClr>
                    </a:solidFill>
                  </a:tcPr>
                </a:tc>
              </a:tr>
              <a:tr h="8390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 محور خلخال - پونل</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وزارت راه و شهرسازی</a:t>
                      </a:r>
                    </a:p>
                  </a:txBody>
                  <a:tcPr marL="9525" marR="9525" marT="9525" marB="0" anchor="ct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چهار خطه کردن آستارا - نمین</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وزارت راه و شهرسازی</a:t>
                      </a:r>
                    </a:p>
                  </a:txBody>
                  <a:tcPr marL="9525" marR="9525" marT="9525" marB="0" anchor="ct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 باند دوم اردبیل - سرچم</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وزارت راه و شهرسازی</a:t>
                      </a:r>
                    </a:p>
                  </a:txBody>
                  <a:tcPr marL="9525" marR="9525" marT="9525" marB="0" anchor="ct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114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a:t>
            </a:r>
            <a:r>
              <a:rPr kumimoji="0" lang="fa-IR" sz="3600" b="1" i="0" u="none" strike="noStrike" cap="none" normalizeH="0" baseline="0" dirty="0" smtClean="0">
                <a:ln>
                  <a:noFill/>
                </a:ln>
                <a:solidFill>
                  <a:srgbClr val="212120"/>
                </a:solidFill>
                <a:effectLst/>
                <a:latin typeface="B Yekan+" pitchFamily="2" charset="-78"/>
                <a:cs typeface="B Yekan+" pitchFamily="2" charset="-78"/>
              </a:rPr>
              <a:t>هفتم</a:t>
            </a:r>
            <a:r>
              <a:rPr kumimoji="0" lang="en-US" sz="3600" b="1" i="0" u="none" strike="noStrike" cap="none" normalizeH="0" baseline="0" dirty="0" smtClean="0">
                <a:ln>
                  <a:noFill/>
                </a:ln>
                <a:solidFill>
                  <a:srgbClr val="212120"/>
                </a:solidFill>
                <a:effectLst/>
                <a:latin typeface="B Yekan+" pitchFamily="2" charset="-78"/>
                <a:cs typeface="B Yekan+" pitchFamily="2" charset="-78"/>
              </a:rPr>
              <a:t>:</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77889" y="3461848"/>
            <a:ext cx="7920880"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fa-IR" sz="3600" b="1" dirty="0">
                <a:solidFill>
                  <a:srgbClr val="FFFFFF"/>
                </a:solidFill>
                <a:latin typeface="Arial" pitchFamily="34" charset="0"/>
                <a:cs typeface="A Iranian Sans" pitchFamily="2" charset="-78"/>
              </a:rPr>
              <a:t>طرح‌های مطالعاتی و اجرایی موضوع ردیــــف شـــمـــاره  39 - 550000  </a:t>
            </a:r>
          </a:p>
          <a:p>
            <a:pPr lvl="0" algn="ctr" fontAlgn="base">
              <a:spcBef>
                <a:spcPct val="0"/>
              </a:spcBef>
              <a:spcAft>
                <a:spcPct val="0"/>
              </a:spcAft>
            </a:pPr>
            <a:r>
              <a:rPr lang="fa-IR" sz="2400" b="1" dirty="0">
                <a:solidFill>
                  <a:srgbClr val="FFFFFF"/>
                </a:solidFill>
                <a:latin typeface="Arial" pitchFamily="34" charset="0"/>
                <a:cs typeface="A Iranian Sans" pitchFamily="2" charset="-78"/>
              </a:rPr>
              <a:t>(جدول شمـاره 20 </a:t>
            </a:r>
            <a:r>
              <a:rPr lang="fa-IR" sz="2400" b="1" dirty="0" smtClean="0">
                <a:solidFill>
                  <a:srgbClr val="FFFFFF"/>
                </a:solidFill>
                <a:latin typeface="Arial" pitchFamily="34" charset="0"/>
                <a:cs typeface="A Iranian Sans" pitchFamily="2" charset="-78"/>
              </a:rPr>
              <a:t>قانون </a:t>
            </a:r>
            <a:r>
              <a:rPr lang="fa-IR" sz="2400" b="1" dirty="0">
                <a:solidFill>
                  <a:srgbClr val="FFFFFF"/>
                </a:solidFill>
                <a:latin typeface="Arial" pitchFamily="34" charset="0"/>
                <a:cs typeface="A Iranian Sans" pitchFamily="2" charset="-78"/>
              </a:rPr>
              <a:t>بودجه سال 1397 کل کشور) </a:t>
            </a:r>
          </a:p>
        </p:txBody>
      </p:sp>
    </p:spTree>
    <p:extLst>
      <p:ext uri="{BB962C8B-B14F-4D97-AF65-F5344CB8AC3E}">
        <p14:creationId xmlns:p14="http://schemas.microsoft.com/office/powerpoint/2010/main" val="287083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88640"/>
            <a:ext cx="8819457" cy="900319"/>
          </a:xfrm>
        </p:spPr>
        <p:txBody>
          <a:bodyPr>
            <a:normAutofit fontScale="90000"/>
          </a:bodyPr>
          <a:lstStyle/>
          <a:p>
            <a:r>
              <a:rPr lang="fa-IR" sz="2800" b="1" dirty="0" smtClean="0">
                <a:solidFill>
                  <a:schemeClr val="bg2">
                    <a:lumMod val="50000"/>
                  </a:schemeClr>
                </a:solidFill>
                <a:cs typeface="B Titr" panose="00000700000000000000" pitchFamily="2" charset="-78"/>
              </a:rPr>
              <a:t>طرح های مطالعاتی و اجرایی موضوع ردیف شماره 39-550000</a:t>
            </a:r>
            <a:r>
              <a:rPr lang="fa-IR" sz="2800" b="1" dirty="0">
                <a:solidFill>
                  <a:schemeClr val="bg2">
                    <a:lumMod val="50000"/>
                  </a:schemeClr>
                </a:solidFill>
                <a:cs typeface="B Titr" panose="00000700000000000000" pitchFamily="2" charset="-78"/>
              </a:rPr>
              <a:t/>
            </a:r>
            <a:br>
              <a:rPr lang="fa-IR" sz="2800" b="1" dirty="0">
                <a:solidFill>
                  <a:schemeClr val="bg2">
                    <a:lumMod val="50000"/>
                  </a:schemeClr>
                </a:solidFill>
                <a:cs typeface="B Titr" panose="00000700000000000000" pitchFamily="2" charset="-78"/>
              </a:rPr>
            </a:br>
            <a:r>
              <a:rPr lang="fa-IR" sz="2800" b="1" dirty="0">
                <a:solidFill>
                  <a:schemeClr val="bg2">
                    <a:lumMod val="50000"/>
                  </a:schemeClr>
                </a:solidFill>
                <a:cs typeface="B Titr" panose="00000700000000000000" pitchFamily="2" charset="-78"/>
              </a:rPr>
              <a:t>جدول شماره </a:t>
            </a:r>
            <a:r>
              <a:rPr lang="fa-IR" sz="2800" b="1" dirty="0" smtClean="0">
                <a:solidFill>
                  <a:schemeClr val="bg2">
                    <a:lumMod val="50000"/>
                  </a:schemeClr>
                </a:solidFill>
                <a:cs typeface="B Titr" panose="00000700000000000000" pitchFamily="2" charset="-78"/>
              </a:rPr>
              <a:t>20 قانون بودجه سال 1397 کل کشور </a:t>
            </a:r>
            <a:endParaRPr lang="fa-IR" sz="1400" b="1" dirty="0">
              <a:solidFill>
                <a:schemeClr val="bg2">
                  <a:lumMod val="50000"/>
                </a:schemeClr>
              </a:solidFill>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901567662"/>
              </p:ext>
            </p:extLst>
          </p:nvPr>
        </p:nvGraphicFramePr>
        <p:xfrm>
          <a:off x="323528" y="1268760"/>
          <a:ext cx="8064896" cy="4631100"/>
        </p:xfrm>
        <a:graphic>
          <a:graphicData uri="http://schemas.openxmlformats.org/drawingml/2006/table">
            <a:tbl>
              <a:tblPr rtl="1">
                <a:tableStyleId>{08FB837D-C827-4EFA-A057-4D05807E0F7C}</a:tableStyleId>
              </a:tblPr>
              <a:tblGrid>
                <a:gridCol w="444212"/>
                <a:gridCol w="7620684"/>
              </a:tblGrid>
              <a:tr h="419100">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r>
              <a:tr h="4680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r" rtl="1" fontAlgn="ctr"/>
                      <a:r>
                        <a:rPr lang="fa-IR" sz="2400" b="1" i="0" u="none" strike="noStrike" dirty="0">
                          <a:solidFill>
                            <a:srgbClr val="000000"/>
                          </a:solidFill>
                          <a:effectLst/>
                          <a:latin typeface="B Nazanin+ Black" pitchFamily="2" charset="-78"/>
                          <a:cs typeface="B Nazanin+ Black" pitchFamily="2" charset="-78"/>
                        </a:rPr>
                        <a:t>مطالعه و احداث محور مشکین شهر - سراب</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r" rtl="1" fontAlgn="ctr"/>
                      <a:r>
                        <a:rPr lang="fa-IR" sz="2400" b="1" i="0" u="none" strike="noStrike" dirty="0">
                          <a:solidFill>
                            <a:srgbClr val="000000"/>
                          </a:solidFill>
                          <a:effectLst/>
                          <a:latin typeface="B Nazanin+ Black" pitchFamily="2" charset="-78"/>
                          <a:cs typeface="B Nazanin+ Black" pitchFamily="2" charset="-78"/>
                        </a:rPr>
                        <a:t>مطالعه و احداث راه آهن اردبیل - پارس آباد</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r" rtl="1" fontAlgn="ctr"/>
                      <a:r>
                        <a:rPr lang="fa-IR" sz="2400" b="1" i="0" u="none" strike="noStrike">
                          <a:solidFill>
                            <a:srgbClr val="000000"/>
                          </a:solidFill>
                          <a:effectLst/>
                          <a:latin typeface="B Nazanin+ Black" pitchFamily="2" charset="-78"/>
                          <a:cs typeface="B Nazanin+ Black" pitchFamily="2" charset="-78"/>
                        </a:rPr>
                        <a:t>مطالعه و بهسازی کانال دشت مغان</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r" rtl="1" fontAlgn="ctr"/>
                      <a:r>
                        <a:rPr lang="fa-IR" sz="2400" b="1" i="0" u="none" strike="noStrike" dirty="0">
                          <a:solidFill>
                            <a:srgbClr val="000000"/>
                          </a:solidFill>
                          <a:effectLst/>
                          <a:latin typeface="B Nazanin+ Black" pitchFamily="2" charset="-78"/>
                          <a:cs typeface="B Nazanin+ Black" pitchFamily="2" charset="-78"/>
                        </a:rPr>
                        <a:t>توسعه بیمارستان ولی عصر مشکین </a:t>
                      </a:r>
                      <a:r>
                        <a:rPr lang="fa-IR" sz="2400" b="1" i="0" u="none" strike="noStrike" dirty="0" smtClean="0">
                          <a:solidFill>
                            <a:srgbClr val="000000"/>
                          </a:solidFill>
                          <a:effectLst/>
                          <a:latin typeface="B Nazanin+ Black" pitchFamily="2" charset="-78"/>
                          <a:cs typeface="B Nazanin+ Black" pitchFamily="2" charset="-78"/>
                        </a:rPr>
                        <a:t>شهر (</a:t>
                      </a:r>
                      <a:r>
                        <a:rPr lang="fa-IR" sz="2400" b="1" i="0" u="none" strike="noStrike" dirty="0">
                          <a:solidFill>
                            <a:srgbClr val="000000"/>
                          </a:solidFill>
                          <a:effectLst/>
                          <a:latin typeface="B Nazanin+ Black" pitchFamily="2" charset="-78"/>
                          <a:cs typeface="B Nazanin+ Black" pitchFamily="2" charset="-78"/>
                        </a:rPr>
                        <a:t>80 تختی)</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r" rtl="1" fontAlgn="ctr"/>
                      <a:r>
                        <a:rPr lang="fa-IR" sz="2400" b="1" i="0" u="none" strike="noStrike">
                          <a:solidFill>
                            <a:srgbClr val="000000"/>
                          </a:solidFill>
                          <a:effectLst/>
                          <a:latin typeface="B Nazanin+ Black" pitchFamily="2" charset="-78"/>
                          <a:cs typeface="B Nazanin+ Black" pitchFamily="2" charset="-78"/>
                        </a:rPr>
                        <a:t>مطالعه و احداث محور درام به هشتجین خلخال</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r" rtl="1" fontAlgn="ctr"/>
                      <a:r>
                        <a:rPr lang="fa-IR" sz="2400" b="1" i="0" u="none" strike="noStrike">
                          <a:solidFill>
                            <a:srgbClr val="000000"/>
                          </a:solidFill>
                          <a:effectLst/>
                          <a:latin typeface="B Nazanin+ Black" pitchFamily="2" charset="-78"/>
                          <a:cs typeface="B Nazanin+ Black" pitchFamily="2" charset="-78"/>
                        </a:rPr>
                        <a:t>مطالعه و احداث سد هشتجین</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r" rtl="1" fontAlgn="ctr"/>
                      <a:r>
                        <a:rPr lang="fa-IR" sz="2400" b="1" i="0" u="none" strike="noStrike">
                          <a:solidFill>
                            <a:srgbClr val="000000"/>
                          </a:solidFill>
                          <a:effectLst/>
                          <a:latin typeface="B Nazanin+ Black" pitchFamily="2" charset="-78"/>
                          <a:cs typeface="B Nazanin+ Black" pitchFamily="2" charset="-78"/>
                        </a:rPr>
                        <a:t>مطالعه باند دوم مشکین شهر - پارس آباد</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r" rtl="1" fontAlgn="ctr"/>
                      <a:r>
                        <a:rPr lang="fa-IR" sz="2200" b="1" i="0" u="none" strike="noStrike" dirty="0">
                          <a:solidFill>
                            <a:srgbClr val="000000"/>
                          </a:solidFill>
                          <a:effectLst/>
                          <a:latin typeface="B Nazanin+ Black" pitchFamily="2" charset="-78"/>
                          <a:cs typeface="B Nazanin+ Black" pitchFamily="2" charset="-78"/>
                        </a:rPr>
                        <a:t>مطالعه </a:t>
                      </a:r>
                      <a:r>
                        <a:rPr lang="fa-IR" sz="2200" b="1" i="0" u="none" strike="noStrike" dirty="0" smtClean="0">
                          <a:solidFill>
                            <a:srgbClr val="000000"/>
                          </a:solidFill>
                          <a:effectLst/>
                          <a:latin typeface="B Nazanin+ Black" pitchFamily="2" charset="-78"/>
                          <a:cs typeface="B Nazanin+ Black" pitchFamily="2" charset="-78"/>
                        </a:rPr>
                        <a:t>چهارخطه </a:t>
                      </a:r>
                      <a:r>
                        <a:rPr lang="fa-IR" sz="2200" b="1" i="0" u="none" strike="noStrike" dirty="0">
                          <a:solidFill>
                            <a:srgbClr val="000000"/>
                          </a:solidFill>
                          <a:effectLst/>
                          <a:latin typeface="B Nazanin+ Black" pitchFamily="2" charset="-78"/>
                          <a:cs typeface="B Nazanin+ Black" pitchFamily="2" charset="-78"/>
                        </a:rPr>
                        <a:t>کردن محور ترانزیتی بیله </a:t>
                      </a:r>
                      <a:r>
                        <a:rPr lang="fa-IR" sz="2200" b="1" i="0" u="none" strike="noStrike" dirty="0" smtClean="0">
                          <a:solidFill>
                            <a:srgbClr val="000000"/>
                          </a:solidFill>
                          <a:effectLst/>
                          <a:latin typeface="B Nazanin+ Black" pitchFamily="2" charset="-78"/>
                          <a:cs typeface="B Nazanin+ Black" pitchFamily="2" charset="-78"/>
                        </a:rPr>
                        <a:t>سوار- </a:t>
                      </a:r>
                      <a:r>
                        <a:rPr lang="fa-IR" sz="2200" b="1" i="0" u="none" strike="noStrike" dirty="0">
                          <a:solidFill>
                            <a:srgbClr val="000000"/>
                          </a:solidFill>
                          <a:effectLst/>
                          <a:latin typeface="B Nazanin+ Black" pitchFamily="2" charset="-78"/>
                          <a:cs typeface="B Nazanin+ Black" pitchFamily="2" charset="-78"/>
                        </a:rPr>
                        <a:t>پارس </a:t>
                      </a:r>
                      <a:r>
                        <a:rPr lang="fa-IR" sz="2200" b="1" i="0" u="none" strike="noStrike" dirty="0" smtClean="0">
                          <a:solidFill>
                            <a:srgbClr val="000000"/>
                          </a:solidFill>
                          <a:effectLst/>
                          <a:latin typeface="B Nazanin+ Black" pitchFamily="2" charset="-78"/>
                          <a:cs typeface="B Nazanin+ Black" pitchFamily="2" charset="-78"/>
                        </a:rPr>
                        <a:t>آباد- </a:t>
                      </a:r>
                      <a:r>
                        <a:rPr lang="fa-IR" sz="2200" b="1" i="0" u="none" strike="noStrike" dirty="0">
                          <a:solidFill>
                            <a:srgbClr val="000000"/>
                          </a:solidFill>
                          <a:effectLst/>
                          <a:latin typeface="B Nazanin+ Black" pitchFamily="2" charset="-78"/>
                          <a:cs typeface="B Nazanin+ Black" pitchFamily="2" charset="-78"/>
                        </a:rPr>
                        <a:t>سه راهی سربند</a:t>
                      </a:r>
                    </a:p>
                  </a:txBody>
                  <a:tcPr marL="9525" marR="9525" marT="9525" marB="0" anchor="ctr"/>
                </a:tc>
              </a:tr>
              <a:tr h="468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r" rtl="1" fontAlgn="ctr"/>
                      <a:r>
                        <a:rPr lang="fa-IR" sz="2200" b="1" i="0" u="none" strike="noStrike" dirty="0">
                          <a:solidFill>
                            <a:srgbClr val="000000"/>
                          </a:solidFill>
                          <a:effectLst/>
                          <a:latin typeface="B Nazanin+ Black" pitchFamily="2" charset="-78"/>
                          <a:cs typeface="B Nazanin+ Black" pitchFamily="2" charset="-78"/>
                        </a:rPr>
                        <a:t>مطالعه </a:t>
                      </a:r>
                      <a:r>
                        <a:rPr lang="fa-IR" sz="2200" b="1" i="0" u="none" strike="noStrike" dirty="0" smtClean="0">
                          <a:solidFill>
                            <a:srgbClr val="000000"/>
                          </a:solidFill>
                          <a:effectLst/>
                          <a:latin typeface="B Nazanin+ Black" pitchFamily="2" charset="-78"/>
                          <a:cs typeface="B Nazanin+ Black" pitchFamily="2" charset="-78"/>
                        </a:rPr>
                        <a:t>چهارخطه </a:t>
                      </a:r>
                      <a:r>
                        <a:rPr lang="fa-IR" sz="2200" b="1" i="0" u="none" strike="noStrike" dirty="0">
                          <a:solidFill>
                            <a:srgbClr val="000000"/>
                          </a:solidFill>
                          <a:effectLst/>
                          <a:latin typeface="B Nazanin+ Black" pitchFamily="2" charset="-78"/>
                          <a:cs typeface="B Nazanin+ Black" pitchFamily="2" charset="-78"/>
                        </a:rPr>
                        <a:t>کردن محور ترانزیتی </a:t>
                      </a:r>
                      <a:r>
                        <a:rPr lang="fa-IR" sz="2200" b="1" i="0" u="none" strike="noStrike" dirty="0" smtClean="0">
                          <a:solidFill>
                            <a:srgbClr val="000000"/>
                          </a:solidFill>
                          <a:effectLst/>
                          <a:latin typeface="B Nazanin+ Black" pitchFamily="2" charset="-78"/>
                          <a:cs typeface="B Nazanin+ Black" pitchFamily="2" charset="-78"/>
                        </a:rPr>
                        <a:t>بیله سوار- گرمی- </a:t>
                      </a:r>
                      <a:r>
                        <a:rPr lang="fa-IR" sz="2200" b="1" i="0" u="none" strike="noStrike" dirty="0">
                          <a:solidFill>
                            <a:srgbClr val="000000"/>
                          </a:solidFill>
                          <a:effectLst/>
                          <a:latin typeface="B Nazanin+ Black" pitchFamily="2" charset="-78"/>
                          <a:cs typeface="B Nazanin+ Black" pitchFamily="2" charset="-78"/>
                        </a:rPr>
                        <a:t>سه راهی صحرا</a:t>
                      </a:r>
                    </a:p>
                  </a:txBody>
                  <a:tcPr marL="9525" marR="9525" marT="9525" marB="0" anchor="ct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117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114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60648"/>
            <a:ext cx="8819457" cy="900319"/>
          </a:xfrm>
        </p:spPr>
        <p:txBody>
          <a:bodyPr>
            <a:normAutofit/>
          </a:bodyPr>
          <a:lstStyle/>
          <a:p>
            <a:r>
              <a:rPr lang="fa-IR" sz="2800" b="1" dirty="0">
                <a:solidFill>
                  <a:schemeClr val="bg2">
                    <a:lumMod val="50000"/>
                  </a:schemeClr>
                </a:solidFill>
                <a:cs typeface="B Titr" panose="00000700000000000000" pitchFamily="2" charset="-78"/>
              </a:rPr>
              <a:t>شرکت توزیع نیروی برق منطقه ای </a:t>
            </a:r>
            <a:r>
              <a:rPr lang="fa-IR" sz="2800" b="1" dirty="0" smtClean="0">
                <a:solidFill>
                  <a:schemeClr val="bg2">
                    <a:lumMod val="50000"/>
                  </a:schemeClr>
                </a:solidFill>
                <a:cs typeface="B Titr" panose="00000700000000000000" pitchFamily="2" charset="-78"/>
              </a:rPr>
              <a:t>استان</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951505749"/>
              </p:ext>
            </p:extLst>
          </p:nvPr>
        </p:nvGraphicFramePr>
        <p:xfrm>
          <a:off x="323527" y="1391756"/>
          <a:ext cx="8064897" cy="398146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5212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نیروگاههای آبی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9700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نیروگاه برق آبی کوچک</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90000</a:t>
                      </a:r>
                    </a:p>
                  </a:txBody>
                  <a:tcPr marL="9525" marR="9525" marT="9525" marB="0" anchor="ctr">
                    <a:solidFill>
                      <a:schemeClr val="accent6">
                        <a:lumMod val="60000"/>
                        <a:lumOff val="40000"/>
                      </a:schemeClr>
                    </a:solidFill>
                  </a:tcPr>
                </a:tc>
              </a:tr>
              <a:tr h="1440160">
                <a:tc gridSpan="2">
                  <a:txBody>
                    <a:bodyPr/>
                    <a:lstStyle/>
                    <a:p>
                      <a:pPr algn="ctr" rtl="1" fontAlgn="ctr"/>
                      <a:r>
                        <a:rPr lang="fa-IR" sz="28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504063</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345000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7235567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امور آب </a:t>
            </a:r>
            <a:r>
              <a:rPr lang="fa-IR" sz="2800" b="1" dirty="0" smtClean="0">
                <a:solidFill>
                  <a:schemeClr val="bg2">
                    <a:lumMod val="50000"/>
                  </a:schemeClr>
                </a:solidFill>
                <a:cs typeface="B Titr" panose="00000700000000000000" pitchFamily="2" charset="-78"/>
              </a:rPr>
              <a:t>استان</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763461123"/>
              </p:ext>
            </p:extLst>
          </p:nvPr>
        </p:nvGraphicFramePr>
        <p:xfrm>
          <a:off x="323527" y="1031716"/>
          <a:ext cx="8064897" cy="477354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طرح های تامین و انتقال آب در حوضه های آبریز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240000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ساختمان شبکه های فرعی آبیاری حوضه آبریز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112327</a:t>
                      </a:r>
                    </a:p>
                  </a:txBody>
                  <a:tcPr marL="9525" marR="9525" marT="9525" marB="0" anchor="ctr">
                    <a:solidFill>
                      <a:schemeClr val="accent6">
                        <a:lumMod val="60000"/>
                        <a:lumOff val="40000"/>
                      </a:schemeClr>
                    </a:solidFill>
                  </a:tcPr>
                </a:tc>
              </a:tr>
              <a:tr h="129614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های فنی و اعتباری شبکه های فرعی آبیاری حوضه های آبریز کشور(تامین سهم بهره برداران)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1152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 اجرای ساماندهی ، تعیین حد بستر و حریم رودخانه ها در حوضه های آبریز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950000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85173423"/>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امور آب </a:t>
            </a:r>
            <a:r>
              <a:rPr lang="fa-IR" sz="2800" b="1" dirty="0" smtClean="0">
                <a:solidFill>
                  <a:schemeClr val="bg2">
                    <a:lumMod val="50000"/>
                  </a:schemeClr>
                </a:solidFill>
                <a:cs typeface="B Titr" panose="00000700000000000000" pitchFamily="2" charset="-78"/>
              </a:rPr>
              <a:t>استان</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137534017"/>
              </p:ext>
            </p:extLst>
          </p:nvPr>
        </p:nvGraphicFramePr>
        <p:xfrm>
          <a:off x="323527" y="1031716"/>
          <a:ext cx="8064897" cy="4845556"/>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36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تجهیز نقاط مصرف به ابزار اندازه گیری و ارتقای ایمنی و پایداری سدها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450000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بازسازی و مرمت سازه های تاریخی آب</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44000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طراحی شبکه اندازه گیری منابع آب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120000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ساختمان شبکه های آبیاری و زهکشی حوضه ارس</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130000</a:t>
                      </a:r>
                    </a:p>
                  </a:txBody>
                  <a:tcPr marL="9525" marR="9525" marT="9525" marB="0" anchor="ctr">
                    <a:solidFill>
                      <a:schemeClr val="accent6">
                        <a:lumMod val="60000"/>
                        <a:lumOff val="40000"/>
                      </a:schemeClr>
                    </a:solidFill>
                  </a:tcPr>
                </a:tc>
              </a:tr>
              <a:tr h="877099">
                <a:tc gridSpan="2">
                  <a:txBody>
                    <a:bodyPr/>
                    <a:lstStyle/>
                    <a:p>
                      <a:pPr algn="ctr" rtl="1" fontAlgn="ctr"/>
                      <a:r>
                        <a:rPr lang="fa-IR" sz="28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4394000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2042327</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شرکت آب و فاضلاب شهری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429397757"/>
              </p:ext>
            </p:extLst>
          </p:nvPr>
        </p:nvGraphicFramePr>
        <p:xfrm>
          <a:off x="323527" y="836712"/>
          <a:ext cx="8064897" cy="5025782"/>
        </p:xfrm>
        <a:graphic>
          <a:graphicData uri="http://schemas.openxmlformats.org/drawingml/2006/table">
            <a:tbl>
              <a:tblPr rtl="1">
                <a:tableStyleId>{08FB837D-C827-4EFA-A057-4D05807E0F7C}</a:tableStyleId>
              </a:tblPr>
              <a:tblGrid>
                <a:gridCol w="570336"/>
                <a:gridCol w="4504228"/>
                <a:gridCol w="1264414"/>
                <a:gridCol w="1725919"/>
              </a:tblGrid>
              <a:tr h="419100">
                <a:tc>
                  <a:txBody>
                    <a:bodyPr/>
                    <a:lstStyle/>
                    <a:p>
                      <a:pPr algn="ctr" rtl="1" fontAlgn="ctr"/>
                      <a:r>
                        <a:rPr lang="fa-IR" sz="20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46601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آبرسانی به شهرهای دارای تنش آبی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بازسازی و بهره برداری از تاسیسات آبرسانی به شهرها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280000</a:t>
                      </a:r>
                    </a:p>
                  </a:txBody>
                  <a:tcPr marL="9525" marR="9525" marT="9525" marB="0" anchor="ctr">
                    <a:solidFill>
                      <a:schemeClr val="accent6">
                        <a:lumMod val="60000"/>
                        <a:lumOff val="40000"/>
                      </a:schemeClr>
                    </a:solidFill>
                  </a:tcPr>
                </a:tc>
              </a:tr>
              <a:tr h="771123">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تاسیسات فاضلاب روستاهای دارای اولویت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700000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تاسیسات فاضلاب روستاهای دارای اولویت-وامی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55450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28000</a:t>
                      </a:r>
                    </a:p>
                  </a:txBody>
                  <a:tcPr marL="9525" marR="9525" marT="9525" marB="0" anchor="ctr">
                    <a:solidFill>
                      <a:schemeClr val="accent6">
                        <a:lumMod val="60000"/>
                        <a:lumOff val="40000"/>
                      </a:schemeClr>
                    </a:solidFill>
                  </a:tcPr>
                </a:tc>
              </a:tr>
              <a:tr h="627107">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مدیریت مصرف آب شهری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78000</a:t>
                      </a:r>
                    </a:p>
                  </a:txBody>
                  <a:tcPr marL="9525" marR="9525" marT="9525" marB="0" anchor="ctr">
                    <a:solidFill>
                      <a:schemeClr val="accent6">
                        <a:lumMod val="60000"/>
                        <a:lumOff val="40000"/>
                      </a:schemeClr>
                    </a:solidFill>
                  </a:tcPr>
                </a:tc>
              </a:tr>
              <a:tr h="6480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و اتمام 17 طرح ایجاد تاسیسات فاضلاب شهری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227633</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338500</a:t>
                      </a:r>
                    </a:p>
                  </a:txBody>
                  <a:tcPr marL="9525" marR="9525" marT="9525" marB="0" anchor="ctr">
                    <a:solidFill>
                      <a:schemeClr val="accent6">
                        <a:lumMod val="60000"/>
                        <a:lumOff val="40000"/>
                      </a:schemeClr>
                    </a:solidFill>
                  </a:tcPr>
                </a:tc>
              </a:tr>
              <a:tr h="519301">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4713083</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2424500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360039"/>
            <a:ext cx="8819457" cy="900319"/>
          </a:xfrm>
        </p:spPr>
        <p:txBody>
          <a:bodyPr>
            <a:normAutofit/>
          </a:bodyPr>
          <a:lstStyle/>
          <a:p>
            <a:r>
              <a:rPr lang="fa-IR" sz="2800" b="1" dirty="0">
                <a:solidFill>
                  <a:schemeClr val="bg2">
                    <a:lumMod val="50000"/>
                  </a:schemeClr>
                </a:solidFill>
                <a:cs typeface="B Titr" panose="00000700000000000000" pitchFamily="2" charset="-78"/>
              </a:rPr>
              <a:t>شرکت آب و فاضلاب روستایی استان اردبیل</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5517201"/>
              </p:ext>
            </p:extLst>
          </p:nvPr>
        </p:nvGraphicFramePr>
        <p:xfrm>
          <a:off x="323527" y="1679788"/>
          <a:ext cx="8064897" cy="347740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76216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 مجتمع های آبرسانی اولویت دار روستایی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11310560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5823728</a:t>
                      </a:r>
                    </a:p>
                  </a:txBody>
                  <a:tcPr marL="9525" marR="9525" marT="9525" marB="0" anchor="ctr">
                    <a:solidFill>
                      <a:schemeClr val="accent6">
                        <a:lumMod val="60000"/>
                        <a:lumOff val="40000"/>
                      </a:schemeClr>
                    </a:solidFill>
                  </a:tcPr>
                </a:tc>
              </a:tr>
              <a:tr h="1296144">
                <a:tc gridSpan="2">
                  <a:txBody>
                    <a:bodyPr/>
                    <a:lstStyle/>
                    <a:p>
                      <a:pPr algn="ctr" rtl="1" fontAlgn="ctr"/>
                      <a:r>
                        <a:rPr lang="fa-IR" sz="28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11310560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5823728</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8428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صنعت ، معدن و تجارت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095869826"/>
              </p:ext>
            </p:extLst>
          </p:nvPr>
        </p:nvGraphicFramePr>
        <p:xfrm>
          <a:off x="323527" y="908720"/>
          <a:ext cx="8064897" cy="491756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75404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48000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های فنی و اعتباری برای تولید مواد اولیه فرش دستباف و ایجاد مجتمع های قالیبافی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58951</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30030</a:t>
                      </a:r>
                    </a:p>
                  </a:txBody>
                  <a:tcPr marL="9525" marR="9525" marT="9525" marB="0" anchor="ctr">
                    <a:solidFill>
                      <a:schemeClr val="accent6">
                        <a:lumMod val="60000"/>
                        <a:lumOff val="40000"/>
                      </a:schemeClr>
                    </a:solidFill>
                  </a:tcPr>
                </a:tc>
              </a:tr>
              <a:tr h="69339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اعطای کمک های فنی و اعتباری به صنایع</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445000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200000</a:t>
                      </a:r>
                    </a:p>
                  </a:txBody>
                  <a:tcPr marL="9525" marR="9525" marT="9525" marB="0" anchor="ctr">
                    <a:solidFill>
                      <a:schemeClr val="accent6">
                        <a:lumMod val="60000"/>
                        <a:lumOff val="40000"/>
                      </a:schemeClr>
                    </a:solidFill>
                  </a:tcPr>
                </a:tc>
              </a:tr>
              <a:tr h="1152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اعطای کمکهای فنی و اعتباری به طرح های معدنی غیردولتی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 به ایجاد و توسعه خوشه های صنعتی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56000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36000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52417"/>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صنعت ، معدن و تجارت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222394641"/>
              </p:ext>
            </p:extLst>
          </p:nvPr>
        </p:nvGraphicFramePr>
        <p:xfrm>
          <a:off x="323527" y="1031716"/>
          <a:ext cx="8064897" cy="455752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57606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 های فنی و اعتباری به صنایع لبنی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به صنایع کوچک و متوسط</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67000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35000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زیربناهای لازم در معادن بزرگ و مناطق معدنی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441000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197000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 به ارتقاء نوآوری و توسعه صنایع نوین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192000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90000</a:t>
                      </a:r>
                    </a:p>
                  </a:txBody>
                  <a:tcPr marL="9525" marR="9525" marT="9525" marB="0" anchor="ctr">
                    <a:solidFill>
                      <a:schemeClr val="accent6">
                        <a:lumMod val="60000"/>
                        <a:lumOff val="40000"/>
                      </a:schemeClr>
                    </a:solidFill>
                  </a:tcPr>
                </a:tc>
              </a:tr>
              <a:tr h="1021115">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1484951</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726030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4540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02271"/>
            <a:ext cx="8819457" cy="900319"/>
          </a:xfrm>
        </p:spPr>
        <p:txBody>
          <a:bodyPr>
            <a:normAutofit/>
          </a:bodyPr>
          <a:lstStyle/>
          <a:p>
            <a:r>
              <a:rPr lang="fa-IR" sz="2800" b="1" dirty="0">
                <a:solidFill>
                  <a:schemeClr val="bg2">
                    <a:lumMod val="50000"/>
                  </a:schemeClr>
                </a:solidFill>
                <a:cs typeface="B Titr" panose="00000700000000000000" pitchFamily="2" charset="-78"/>
              </a:rPr>
              <a:t>شرکت </a:t>
            </a:r>
            <a:r>
              <a:rPr lang="fa-IR" sz="2800" b="1" dirty="0" smtClean="0">
                <a:solidFill>
                  <a:schemeClr val="bg2">
                    <a:lumMod val="50000"/>
                  </a:schemeClr>
                </a:solidFill>
                <a:cs typeface="B Titr" panose="00000700000000000000" pitchFamily="2" charset="-78"/>
              </a:rPr>
              <a:t>شهرک های </a:t>
            </a:r>
            <a:r>
              <a:rPr lang="fa-IR" sz="2800" b="1" dirty="0">
                <a:solidFill>
                  <a:schemeClr val="bg2">
                    <a:lumMod val="50000"/>
                  </a:schemeClr>
                </a:solidFill>
                <a:cs typeface="B Titr" panose="00000700000000000000" pitchFamily="2" charset="-78"/>
              </a:rPr>
              <a:t>صنعتی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254133776"/>
              </p:ext>
            </p:extLst>
          </p:nvPr>
        </p:nvGraphicFramePr>
        <p:xfrm>
          <a:off x="323527" y="1233988"/>
          <a:ext cx="8064897" cy="442726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33011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تکمیل و ایجادتصفیه خانه های فاضلاب شهرکهای صنعتی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557000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340000</a:t>
                      </a:r>
                    </a:p>
                  </a:txBody>
                  <a:tcPr marL="9525" marR="9525" marT="9525" marB="0" anchor="ctr">
                    <a:solidFill>
                      <a:schemeClr val="accent6">
                        <a:lumMod val="60000"/>
                        <a:lumOff val="40000"/>
                      </a:schemeClr>
                    </a:solidFill>
                  </a:tcPr>
                </a:tc>
              </a:tr>
              <a:tr h="94985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7 شهرک فناوری صنعتی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31000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مراکز خدمات فناوری و کسب و کار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59000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100811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678000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401000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19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بسمالل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718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extLst>
      <p:ext uri="{BB962C8B-B14F-4D97-AF65-F5344CB8AC3E}">
        <p14:creationId xmlns:p14="http://schemas.microsoft.com/office/powerpoint/2010/main" val="332851524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استاندارد و تحقیقات صنعتی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85022932"/>
              </p:ext>
            </p:extLst>
          </p:nvPr>
        </p:nvGraphicFramePr>
        <p:xfrm>
          <a:off x="323527" y="1031716"/>
          <a:ext cx="8064897" cy="477354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258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و تکمیل ساختمانهای سازمان ملی استاندارد در استانها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39000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108012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توسعه و تجهیز آزمایشگاههای همکار(وجوه اداره شده)</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14800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18200</a:t>
                      </a:r>
                    </a:p>
                  </a:txBody>
                  <a:tcPr marL="9525" marR="9525" marT="9525" marB="0" anchor="ctr">
                    <a:solidFill>
                      <a:schemeClr val="accent6">
                        <a:lumMod val="60000"/>
                        <a:lumOff val="40000"/>
                      </a:schemeClr>
                    </a:solidFill>
                  </a:tcPr>
                </a:tc>
              </a:tr>
              <a:tr h="100811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83800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40200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78476"/>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غله و خدمات بازرگانی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590470869"/>
              </p:ext>
            </p:extLst>
          </p:nvPr>
        </p:nvGraphicFramePr>
        <p:xfrm>
          <a:off x="323527" y="1310193"/>
          <a:ext cx="8064897" cy="399101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6764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تجهیز،بازسازی، نگهداری و تکمیل تاسیسات ذخیره ای گندم موجود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18710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87784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بهسازی نانوایی ها</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35662</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17696</a:t>
                      </a:r>
                    </a:p>
                  </a:txBody>
                  <a:tcPr marL="9525" marR="9525" marT="9525" marB="0" anchor="ctr">
                    <a:solidFill>
                      <a:schemeClr val="accent6">
                        <a:lumMod val="60000"/>
                        <a:lumOff val="40000"/>
                      </a:schemeClr>
                    </a:solidFill>
                  </a:tcPr>
                </a:tc>
              </a:tr>
              <a:tr h="1017667">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54372</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27696</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راه و شهرسازی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732950347"/>
              </p:ext>
            </p:extLst>
          </p:nvPr>
        </p:nvGraphicFramePr>
        <p:xfrm>
          <a:off x="323527" y="1031716"/>
          <a:ext cx="8064897" cy="4794513"/>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53802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توسعه وتکمیل راههای روستایی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2577000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1760122</a:t>
                      </a:r>
                    </a:p>
                  </a:txBody>
                  <a:tcPr marL="9525" marR="9525" marT="9525" marB="0" anchor="ctr">
                    <a:solidFill>
                      <a:schemeClr val="accent6">
                        <a:lumMod val="60000"/>
                        <a:lumOff val="40000"/>
                      </a:schemeClr>
                    </a:solidFill>
                  </a:tcPr>
                </a:tc>
              </a:tr>
              <a:tr h="50405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تهیه طرح های جامع شهری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تهیه طرح های کالبدی و ناحیه ای و ویژه</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7900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 کمک به بهسازی و نوسازی بافت فرسوده شهری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989341</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1220000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 و احداث ساختمانهای ادارات کل در مراکز استانها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25000</a:t>
                      </a:r>
                    </a:p>
                  </a:txBody>
                  <a:tcPr marL="9525" marR="9525" marT="9525" marB="0" anchor="ctr">
                    <a:solidFill>
                      <a:schemeClr val="accent6">
                        <a:lumMod val="60000"/>
                        <a:lumOff val="40000"/>
                      </a:schemeClr>
                    </a:solidFill>
                  </a:tcPr>
                </a:tc>
              </a:tr>
              <a:tr h="6480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 بهسازی و نگهداری واحدهای راهداری مستقر در راهها</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9435</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راه و شهرسازی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748673427"/>
              </p:ext>
            </p:extLst>
          </p:nvPr>
        </p:nvGraphicFramePr>
        <p:xfrm>
          <a:off x="323527" y="1031716"/>
          <a:ext cx="8064897" cy="459149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43131">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ایمن سازی و نگهداری راههای شریانی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3080500</a:t>
                      </a:r>
                    </a:p>
                  </a:txBody>
                  <a:tcPr marL="9525" marR="9525" marT="9525" marB="0" anchor="ctr">
                    <a:solidFill>
                      <a:schemeClr val="accent6">
                        <a:lumMod val="60000"/>
                        <a:lumOff val="40000"/>
                      </a:schemeClr>
                    </a:solidFill>
                  </a:tcPr>
                </a:tc>
              </a:tr>
              <a:tr h="919029">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 و علائم ایمنی راههای شریانی کشور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9435</a:t>
                      </a:r>
                    </a:p>
                  </a:txBody>
                  <a:tcPr marL="9525" marR="9525" marT="9525" marB="0" anchor="ctr">
                    <a:solidFill>
                      <a:schemeClr val="accent6">
                        <a:lumMod val="60000"/>
                        <a:lumOff val="40000"/>
                      </a:schemeClr>
                    </a:solidFill>
                  </a:tcPr>
                </a:tc>
              </a:tr>
              <a:tr h="1474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حذف واصلاح نقاط حادثه خیز در راههای شریانی کشور با اولویت مسیرهای پرتردد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1788297</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1687258</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روکش  آسفالت و ایمن سازی راه های اصلی و فرعی غیر شریانی </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981750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0592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راه و شهرسازی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837263288"/>
              </p:ext>
            </p:extLst>
          </p:nvPr>
        </p:nvGraphicFramePr>
        <p:xfrm>
          <a:off x="323527" y="1031716"/>
          <a:ext cx="8064897" cy="462953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حمل </a:t>
                      </a:r>
                      <a:r>
                        <a:rPr lang="fa-IR" sz="2400" b="1" i="0" u="none" strike="noStrike" dirty="0" smtClean="0">
                          <a:solidFill>
                            <a:srgbClr val="000000"/>
                          </a:solidFill>
                          <a:effectLst/>
                          <a:latin typeface="B Nazanin+ Black" pitchFamily="2" charset="-78"/>
                          <a:cs typeface="B Nazanin+ Black" pitchFamily="2" charset="-78"/>
                        </a:rPr>
                        <a:t>و نقل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جاده </a:t>
                      </a:r>
                      <a:r>
                        <a:rPr lang="fa-IR" sz="2400" b="1" i="0" u="none" strike="noStrike" dirty="0">
                          <a:solidFill>
                            <a:srgbClr val="000000"/>
                          </a:solidFill>
                          <a:effectLst/>
                          <a:latin typeface="B Nazanin+ Black" pitchFamily="2" charset="-78"/>
                          <a:cs typeface="B Nazanin+ Black" pitchFamily="2" charset="-78"/>
                        </a:rPr>
                        <a:t>ای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9435</a:t>
                      </a:r>
                    </a:p>
                  </a:txBody>
                  <a:tcPr marL="9525" marR="9525" marT="9525" marB="0" anchor="ctr">
                    <a:solidFill>
                      <a:schemeClr val="accent6">
                        <a:lumMod val="60000"/>
                        <a:lumOff val="40000"/>
                      </a:schemeClr>
                    </a:solidFill>
                  </a:tcPr>
                </a:tc>
              </a:tr>
              <a:tr h="898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نگهداری راههای شریانی محورهای شمال و غرب</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613275</a:t>
                      </a:r>
                    </a:p>
                  </a:txBody>
                  <a:tcPr marL="9525" marR="9525" marT="9525" marB="0" anchor="ctr">
                    <a:solidFill>
                      <a:schemeClr val="accent6">
                        <a:lumMod val="60000"/>
                        <a:lumOff val="40000"/>
                      </a:schemeClr>
                    </a:solidFill>
                  </a:tcPr>
                </a:tc>
              </a:tr>
              <a:tr h="69911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نوسازی ناوگان ماشین آلات راهداری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1887</a:t>
                      </a:r>
                    </a:p>
                  </a:txBody>
                  <a:tcPr marL="9525" marR="9525" marT="9525" marB="0" anchor="ctr">
                    <a:solidFill>
                      <a:schemeClr val="accent6">
                        <a:lumMod val="60000"/>
                        <a:lumOff val="40000"/>
                      </a:schemeClr>
                    </a:solidFill>
                  </a:tcPr>
                </a:tc>
              </a:tr>
              <a:tr h="898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و ساماندهی سکونتگاه های غیررسمی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322181</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590000</a:t>
                      </a:r>
                    </a:p>
                  </a:txBody>
                  <a:tcPr marL="9525" marR="9525" marT="9525" marB="0" anchor="ctr">
                    <a:solidFill>
                      <a:schemeClr val="accent6">
                        <a:lumMod val="60000"/>
                        <a:lumOff val="40000"/>
                      </a:schemeClr>
                    </a:solidFill>
                  </a:tcPr>
                </a:tc>
              </a:tr>
              <a:tr h="745117">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9996719</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10095097</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0592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4044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گمرکات استان اردبیل </a:t>
            </a: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898760887"/>
              </p:ext>
            </p:extLst>
          </p:nvPr>
        </p:nvGraphicFramePr>
        <p:xfrm>
          <a:off x="323527" y="1673249"/>
          <a:ext cx="8064897" cy="377197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33011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133212</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97937</a:t>
                      </a:r>
                    </a:p>
                  </a:txBody>
                  <a:tcPr marL="9525" marR="9525" marT="9525" marB="0" anchor="ctr">
                    <a:solidFill>
                      <a:schemeClr val="accent6">
                        <a:lumMod val="60000"/>
                        <a:lumOff val="40000"/>
                      </a:schemeClr>
                    </a:solidFill>
                  </a:tcPr>
                </a:tc>
              </a:tr>
              <a:tr h="10218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پیاده سازی خدمات الکترونیکی در گمرکات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37350</a:t>
                      </a:r>
                    </a:p>
                  </a:txBody>
                  <a:tcPr marL="9525" marR="9525" marT="9525" marB="0" anchor="ctr">
                    <a:solidFill>
                      <a:schemeClr val="accent6">
                        <a:lumMod val="60000"/>
                        <a:lumOff val="40000"/>
                      </a:schemeClr>
                    </a:solidFill>
                  </a:tcPr>
                </a:tc>
              </a:tr>
              <a:tr h="1000899">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173212</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135287</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52417"/>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هواشناسی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634847299"/>
              </p:ext>
            </p:extLst>
          </p:nvPr>
        </p:nvGraphicFramePr>
        <p:xfrm>
          <a:off x="323527" y="1310193"/>
          <a:ext cx="8064897" cy="4207039"/>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6764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بهسازی و نوسازی ایستگاه ها و مراکز هواشناسی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119300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10218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 </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1089675">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127300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52417"/>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بنیاد مسکن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167659661"/>
              </p:ext>
            </p:extLst>
          </p:nvPr>
        </p:nvGraphicFramePr>
        <p:xfrm>
          <a:off x="323527" y="1031716"/>
          <a:ext cx="8064897" cy="486537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741045">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مسکن گروههای کم درآمد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74104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اجرای طرح های هادی و مطالعه سطح بندی روستایی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2001600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2230583</a:t>
                      </a:r>
                    </a:p>
                  </a:txBody>
                  <a:tcPr marL="9525" marR="9525" marT="9525" marB="0" anchor="ctr">
                    <a:solidFill>
                      <a:schemeClr val="accent6">
                        <a:lumMod val="60000"/>
                        <a:lumOff val="40000"/>
                      </a:schemeClr>
                    </a:solidFill>
                  </a:tcPr>
                </a:tc>
              </a:tr>
              <a:tr h="74104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بهسازی بافت باارزش روستایی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440000</a:t>
                      </a:r>
                    </a:p>
                  </a:txBody>
                  <a:tcPr marL="9525" marR="9525" marT="9525" marB="0" anchor="ctr">
                    <a:solidFill>
                      <a:schemeClr val="accent6">
                        <a:lumMod val="60000"/>
                        <a:lumOff val="40000"/>
                      </a:schemeClr>
                    </a:solidFill>
                  </a:tcPr>
                </a:tc>
              </a:tr>
              <a:tr h="74104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طرح جامع بهسازی مسکن روستایی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601000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520000</a:t>
                      </a:r>
                    </a:p>
                  </a:txBody>
                  <a:tcPr marL="9525" marR="9525" marT="9525" marB="0" anchor="ctr">
                    <a:solidFill>
                      <a:schemeClr val="accent6">
                        <a:lumMod val="60000"/>
                        <a:lumOff val="40000"/>
                      </a:schemeClr>
                    </a:solidFill>
                  </a:tcPr>
                </a:tc>
              </a:tr>
              <a:tr h="74104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مطالعات جامع توسعه کالبدی روستاها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741045">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3493600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3300583</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84465"/>
            <a:ext cx="8819457" cy="900319"/>
          </a:xfrm>
        </p:spPr>
        <p:txBody>
          <a:bodyPr>
            <a:normAutofit/>
          </a:bodyPr>
          <a:lstStyle/>
          <a:p>
            <a:r>
              <a:rPr lang="fa-IR" sz="2800" b="1" dirty="0">
                <a:solidFill>
                  <a:schemeClr val="bg2">
                    <a:lumMod val="50000"/>
                  </a:schemeClr>
                </a:solidFill>
                <a:cs typeface="B Titr" panose="00000700000000000000" pitchFamily="2" charset="-78"/>
              </a:rPr>
              <a:t>دیوان محاسبات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62882983"/>
              </p:ext>
            </p:extLst>
          </p:nvPr>
        </p:nvGraphicFramePr>
        <p:xfrm>
          <a:off x="323527" y="1823804"/>
          <a:ext cx="8064897" cy="311736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6764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تکمیل،تعمیر اساسی و تجهیز ساختمانهای دیوان محاسبات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230000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120000</a:t>
                      </a:r>
                    </a:p>
                  </a:txBody>
                  <a:tcPr marL="9525" marR="9525" marT="9525" marB="0" anchor="ctr">
                    <a:solidFill>
                      <a:schemeClr val="accent6">
                        <a:lumMod val="60000"/>
                        <a:lumOff val="40000"/>
                      </a:schemeClr>
                    </a:solidFill>
                  </a:tcPr>
                </a:tc>
              </a:tr>
              <a:tr h="1021864">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230000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120000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16632"/>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جهاد کشاورزی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285918509"/>
              </p:ext>
            </p:extLst>
          </p:nvPr>
        </p:nvGraphicFramePr>
        <p:xfrm>
          <a:off x="323527" y="1031716"/>
          <a:ext cx="8064897" cy="491680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اعطای کمکهای فنی و اعتباری به طرحهای صنایع تبدیلی و تکمیلی کشاورزی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166000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170707</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برای توسعه مکانیزاسیون کشاورزی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و انتقال آب توسعه باغات در اراضی شیب دار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326481</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توسعه و اصلاح باغات زیتون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کمکهای فنی و اعتباری برای اصلاح و توسعه باغات به روش های نوین و باغات انگور به روش داربستی و اصلاح و سر شاخه کاری باغات گردو</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450000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29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2" descr="1693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827" b="77083" l="32200" r="69600">
                        <a14:foregroundMark x1="41700" y1="69712" x2="41700" y2="69712"/>
                        <a14:foregroundMark x1="36600" y1="31410" x2="36600" y2="31410"/>
                        <a14:foregroundMark x1="39100" y1="26923" x2="39100" y2="26923"/>
                        <a14:foregroundMark x1="41500" y1="23558" x2="41500" y2="23558"/>
                        <a14:foregroundMark x1="33100" y1="43590" x2="33100" y2="43590"/>
                      </a14:backgroundRemoval>
                    </a14:imgEffect>
                  </a14:imgLayer>
                </a14:imgProps>
              </a:ext>
              <a:ext uri="{28A0092B-C50C-407E-A947-70E740481C1C}">
                <a14:useLocalDpi xmlns:a14="http://schemas.microsoft.com/office/drawing/2010/main" val="0"/>
              </a:ext>
            </a:extLst>
          </a:blip>
          <a:srcRect l="30797" t="15254" r="29958" b="19293"/>
          <a:stretch>
            <a:fillRect/>
          </a:stretch>
        </p:blipFill>
        <p:spPr bwMode="auto">
          <a:xfrm>
            <a:off x="4515507" y="2214955"/>
            <a:ext cx="3728901" cy="3880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ext Box 3"/>
          <p:cNvSpPr txBox="1">
            <a:spLocks noChangeArrowheads="1"/>
          </p:cNvSpPr>
          <p:nvPr/>
        </p:nvSpPr>
        <p:spPr bwMode="auto">
          <a:xfrm>
            <a:off x="4733776" y="1340767"/>
            <a:ext cx="3384376" cy="1126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kumimoji="0" lang="fa-IR" sz="3600" b="1" i="0" u="none" strike="noStrike" cap="none" normalizeH="0" baseline="0" dirty="0" smtClean="0">
                <a:ln>
                  <a:noFill/>
                </a:ln>
                <a:solidFill>
                  <a:schemeClr val="accent1">
                    <a:lumMod val="40000"/>
                    <a:lumOff val="60000"/>
                  </a:schemeClr>
                </a:solidFill>
                <a:effectLst/>
                <a:latin typeface="Arial" pitchFamily="34" charset="0"/>
                <a:cs typeface="A Araz" pitchFamily="2" charset="-78"/>
              </a:rPr>
              <a:t>غررالحکم/167</a:t>
            </a:r>
          </a:p>
        </p:txBody>
      </p:sp>
      <p:sp>
        <p:nvSpPr>
          <p:cNvPr id="5" name="Rectangle 4"/>
          <p:cNvSpPr/>
          <p:nvPr/>
        </p:nvSpPr>
        <p:spPr>
          <a:xfrm>
            <a:off x="637906" y="1340768"/>
            <a:ext cx="3521640" cy="4339650"/>
          </a:xfrm>
          <a:prstGeom prst="rect">
            <a:avLst/>
          </a:prstGeom>
        </p:spPr>
        <p:txBody>
          <a:bodyPr wrap="square">
            <a:spAutoFit/>
          </a:bodyPr>
          <a:lstStyle/>
          <a:p>
            <a:pPr lvl="0" algn="ctr" fontAlgn="base">
              <a:spcBef>
                <a:spcPct val="0"/>
              </a:spcBef>
              <a:spcAft>
                <a:spcPct val="0"/>
              </a:spcAft>
            </a:pPr>
            <a:r>
              <a:rPr kumimoji="0" lang="fa-IR" sz="2400" b="1" i="0" u="none" strike="noStrike" cap="none" normalizeH="0" baseline="0" dirty="0" smtClean="0">
                <a:ln>
                  <a:noFill/>
                </a:ln>
                <a:effectLst/>
                <a:latin typeface="Arial" pitchFamily="34" charset="0"/>
                <a:cs typeface="A Araz" pitchFamily="2" charset="-78"/>
              </a:rPr>
              <a:t>امام علی (ع):</a:t>
            </a:r>
            <a:endParaRPr kumimoji="0" lang="en-US" sz="2400" b="1" i="0" u="none" strike="noStrike" cap="none" normalizeH="0" baseline="0" dirty="0" smtClean="0">
              <a:ln>
                <a:noFill/>
              </a:ln>
              <a:effectLst/>
              <a:latin typeface="Arial" pitchFamily="34" charset="0"/>
              <a:cs typeface="A Araz" pitchFamily="2" charset="-78"/>
            </a:endParaRPr>
          </a:p>
          <a:p>
            <a:pPr lvl="0" algn="ctr" fontAlgn="base">
              <a:spcBef>
                <a:spcPct val="0"/>
              </a:spcBef>
              <a:spcAft>
                <a:spcPct val="0"/>
              </a:spcAft>
            </a:pPr>
            <a:r>
              <a:rPr kumimoji="0" lang="fa-IR" sz="3600" b="1" i="0" u="none" strike="noStrike" cap="none" normalizeH="0" baseline="0" dirty="0" smtClean="0">
                <a:ln>
                  <a:noFill/>
                </a:ln>
                <a:effectLst/>
                <a:latin typeface="Arial" pitchFamily="34" charset="0"/>
                <a:cs typeface="A Araz" pitchFamily="2" charset="-78"/>
              </a:rPr>
              <a:t>حُسنُ التَّدبیر یُنمی قَلیلَ المال،</a:t>
            </a:r>
            <a:r>
              <a:rPr kumimoji="0" lang="en-US" sz="3600" b="1" i="0" u="none" strike="noStrike" cap="none" normalizeH="0" baseline="0" dirty="0" smtClean="0">
                <a:ln>
                  <a:noFill/>
                </a:ln>
                <a:effectLst/>
                <a:latin typeface="Arial" pitchFamily="34" charset="0"/>
                <a:cs typeface="A Araz" pitchFamily="2" charset="-78"/>
              </a:rPr>
              <a:t/>
            </a:r>
            <a:br>
              <a:rPr kumimoji="0" lang="en-US" sz="3600" b="1" i="0" u="none" strike="noStrike" cap="none" normalizeH="0" baseline="0" dirty="0" smtClean="0">
                <a:ln>
                  <a:noFill/>
                </a:ln>
                <a:effectLst/>
                <a:latin typeface="Arial" pitchFamily="34" charset="0"/>
                <a:cs typeface="A Araz" pitchFamily="2" charset="-78"/>
              </a:rPr>
            </a:br>
            <a:r>
              <a:rPr kumimoji="0" lang="fa-IR" sz="3600" b="1" i="0" u="none" strike="noStrike" cap="none" normalizeH="0" baseline="0" dirty="0" smtClean="0">
                <a:ln>
                  <a:noFill/>
                </a:ln>
                <a:effectLst/>
                <a:latin typeface="Arial" pitchFamily="34" charset="0"/>
                <a:cs typeface="A Araz" pitchFamily="2" charset="-78"/>
              </a:rPr>
              <a:t> وَسُوءُ التَّدبیر یُفنی کَثیره</a:t>
            </a:r>
          </a:p>
          <a:p>
            <a:pPr lvl="0" algn="ctr" fontAlgn="base">
              <a:spcBef>
                <a:spcPct val="0"/>
              </a:spcBef>
              <a:spcAft>
                <a:spcPct val="0"/>
              </a:spcAft>
            </a:pPr>
            <a:endParaRPr kumimoji="0" lang="en-US" sz="3600" b="1" i="0" u="none" strike="noStrike" cap="none" normalizeH="0" baseline="0" dirty="0" smtClean="0">
              <a:ln>
                <a:noFill/>
              </a:ln>
              <a:effectLst/>
              <a:latin typeface="Arial" pitchFamily="34" charset="0"/>
              <a:cs typeface="A Araz" pitchFamily="2" charset="-78"/>
            </a:endParaRPr>
          </a:p>
          <a:p>
            <a:pPr lvl="0" algn="ctr" fontAlgn="base">
              <a:spcBef>
                <a:spcPct val="0"/>
              </a:spcBef>
              <a:spcAft>
                <a:spcPct val="0"/>
              </a:spcAft>
            </a:pPr>
            <a:r>
              <a:rPr kumimoji="0" lang="fa-IR" sz="2400" b="1" i="0" u="none" strike="noStrike" cap="none" normalizeH="0" baseline="0" dirty="0" smtClean="0">
                <a:ln>
                  <a:noFill/>
                </a:ln>
                <a:solidFill>
                  <a:srgbClr val="212120"/>
                </a:solidFill>
                <a:effectLst/>
                <a:latin typeface="Arial" pitchFamily="34" charset="0"/>
                <a:cs typeface="B Nazanin" pitchFamily="2" charset="-78"/>
              </a:rPr>
              <a:t>امام علی (ع):</a:t>
            </a:r>
          </a:p>
          <a:p>
            <a:pPr lvl="0" algn="ctr" fontAlgn="base">
              <a:spcBef>
                <a:spcPct val="0"/>
              </a:spcBef>
              <a:spcAft>
                <a:spcPct val="0"/>
              </a:spcAft>
            </a:pPr>
            <a:r>
              <a:rPr kumimoji="0" lang="fa-IR" sz="2400" b="1" i="0" u="none" strike="noStrike" cap="none" normalizeH="0" baseline="0" dirty="0" smtClean="0">
                <a:ln>
                  <a:noFill/>
                </a:ln>
                <a:solidFill>
                  <a:srgbClr val="212120"/>
                </a:solidFill>
                <a:effectLst/>
                <a:latin typeface="Arial" pitchFamily="34" charset="0"/>
                <a:cs typeface="B Nazanin" pitchFamily="2" charset="-78"/>
              </a:rPr>
              <a:t>برنامه‌ریزی درست(اقتصادی)، مال اندک را افزایش می‌دهد و برنامه‌ریزی نادرست ، مال فراوان را نابود می‌کند.</a:t>
            </a:r>
            <a:endParaRPr kumimoji="0" lang="en-US" sz="2400" b="1" i="0" u="none" strike="noStrike" cap="none" normalizeH="0" baseline="0" dirty="0" smtClean="0">
              <a:ln>
                <a:noFill/>
              </a:ln>
              <a:solidFill>
                <a:srgbClr val="212120"/>
              </a:solidFill>
              <a:effectLst/>
              <a:latin typeface="Arial" pitchFamily="34" charset="0"/>
              <a:cs typeface="B Nazanin" pitchFamily="2" charset="-78"/>
            </a:endParaRPr>
          </a:p>
          <a:p>
            <a:pPr lvl="0" algn="ctr" fontAlgn="base">
              <a:spcBef>
                <a:spcPct val="0"/>
              </a:spcBef>
              <a:spcAft>
                <a:spcPct val="0"/>
              </a:spcAft>
            </a:pPr>
            <a:endParaRPr kumimoji="0" lang="en-US" sz="2400" b="1" i="0" u="none" strike="noStrike" cap="none" normalizeH="0" baseline="0" dirty="0" smtClean="0">
              <a:ln>
                <a:noFill/>
              </a:ln>
              <a:solidFill>
                <a:srgbClr val="212120"/>
              </a:solidFill>
              <a:effectLst/>
              <a:latin typeface="Arial" pitchFamily="34" charset="0"/>
              <a:cs typeface="B Nazanin" pitchFamily="2" charset="-78"/>
            </a:endParaRPr>
          </a:p>
        </p:txBody>
      </p:sp>
    </p:spTree>
    <p:extLst>
      <p:ext uri="{BB962C8B-B14F-4D97-AF65-F5344CB8AC3E}">
        <p14:creationId xmlns:p14="http://schemas.microsoft.com/office/powerpoint/2010/main" val="2675769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جهاد کشاورزی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270867096"/>
              </p:ext>
            </p:extLst>
          </p:nvPr>
        </p:nvGraphicFramePr>
        <p:xfrm>
          <a:off x="323527" y="880457"/>
          <a:ext cx="8064897" cy="499681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کمکهای فنی و اعتباری برای افزایش تولیدمحصولات زراعی و گلخانه ای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و طراحی و اجرای زیرساخت شهرکهای کشاورزی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160000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افزایش تولید شیر و گوشت قرمز</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28000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کمکهای فنی و اعتباری برای افزایش تولیدات دام و طیور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هویت دار کردن دام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اجرای عملیات آب و خاک در عرصه تشکل های کشاورزی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تجهیز و نوسازی اراضی زیرسدهای مخزنی ،بندهای انحرافی مستقل و شالیزاری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620890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3715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جهاد کشاورزی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682587790"/>
              </p:ext>
            </p:extLst>
          </p:nvPr>
        </p:nvGraphicFramePr>
        <p:xfrm>
          <a:off x="323527" y="718150"/>
          <a:ext cx="8064897" cy="523113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کمکهای فنی و اعتباری برای توسعه روش های نوین آبیاری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24260000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8520316</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کمکهای فنی و اعتباری جهت توسعه تولید کودهای زیستی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27000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حفظ و حراست منابع ژنی و اصلاح نژاد دام و طیور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66000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66000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16</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 های فنی و اعتباری شبکه فرعی آبیاری و زهکشی حوضه های آبریز کشور(تامین سهم بهره برداران)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تحقیقات کاربردی و مطالعات راهبردی حوضه های آبریز</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3715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جهاد کشاورزی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398124975"/>
              </p:ext>
            </p:extLst>
          </p:nvPr>
        </p:nvGraphicFramePr>
        <p:xfrm>
          <a:off x="323527" y="908720"/>
          <a:ext cx="8064897" cy="492633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 و تجهیز موسسه تحقیقات خاک و آب</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 و تجهیز تحقیقات تکنولوژی تولید بذر و نهال و ثبت ارقام گیاهی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7500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و تجهیز موسسه تحقیقات اصلاح و تهیه نهال و بذر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32000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 و تجهیز موسسه تحقیقات علوم دامی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18000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تکمیل،تجهیز و تامین ماشین آلات ایستگاهها،مراکز وموسسات تحقیقاتی وابسته</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724000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362000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توسعه و تجهیز قرنطینه نباتی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3715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جهاد کشاورزی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226500467"/>
              </p:ext>
            </p:extLst>
          </p:nvPr>
        </p:nvGraphicFramePr>
        <p:xfrm>
          <a:off x="323527" y="1031716"/>
          <a:ext cx="8064897" cy="462953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مبارزه تلفیقی علیه آفات نباتی و تجهیز امکانات مبارزه با آفات عمومی و همگانی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26</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تجهیزات،ماشین آلات وتعمیرات اساسی ساختمانها(امور اراضی)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27</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حدنگاری(کاداستر) و پایش اراضی کشاورزی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210000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احیا و توسعه کشاورزی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240000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230000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محافظت از یخچالهای طبیعی کشور(موسسه تحقیقات آب)</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13000</a:t>
                      </a:r>
                    </a:p>
                  </a:txBody>
                  <a:tcPr marL="9525" marR="9525" marT="9525" marB="0" anchor="ctr">
                    <a:solidFill>
                      <a:schemeClr val="accent6">
                        <a:lumMod val="60000"/>
                        <a:lumOff val="40000"/>
                      </a:schemeClr>
                    </a:solidFill>
                  </a:tcPr>
                </a:tc>
              </a:tr>
              <a:tr h="810007">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28941000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13265894</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1552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332656"/>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تعاون روستایی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320519671"/>
              </p:ext>
            </p:extLst>
          </p:nvPr>
        </p:nvGraphicFramePr>
        <p:xfrm>
          <a:off x="323527" y="1556792"/>
          <a:ext cx="8064897" cy="3968527"/>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3118</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4000</a:t>
                      </a:r>
                    </a:p>
                  </a:txBody>
                  <a:tcPr marL="9525" marR="9525" marT="9525" marB="0" anchor="ctr">
                    <a:solidFill>
                      <a:schemeClr val="accent6">
                        <a:lumMod val="60000"/>
                        <a:lumOff val="40000"/>
                      </a:schemeClr>
                    </a:solidFill>
                  </a:tcPr>
                </a:tc>
              </a:tr>
              <a:tr h="151216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احداث تاسیسات نگهداری،فرآوری،بسته بندی و مراکز عرضه محصولات کشاورزی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137208</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64000</a:t>
                      </a:r>
                    </a:p>
                  </a:txBody>
                  <a:tcPr marL="9525" marR="9525" marT="9525" marB="0" anchor="ctr">
                    <a:solidFill>
                      <a:schemeClr val="accent6">
                        <a:lumMod val="60000"/>
                        <a:lumOff val="40000"/>
                      </a:schemeClr>
                    </a:solidFill>
                  </a:tcPr>
                </a:tc>
              </a:tr>
              <a:tr h="851163">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140326</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68000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شیلات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377071318"/>
              </p:ext>
            </p:extLst>
          </p:nvPr>
        </p:nvGraphicFramePr>
        <p:xfrm>
          <a:off x="323527" y="1031716"/>
          <a:ext cx="8064897" cy="462953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اصلاح روشهای پرورش آبزیان،ماهیگیری و تعدیل ناوگان صیادی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143000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برای افزایش تولید آبزیان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76000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حفاظت از ذخایر آبزیان و تجهیز یگان حفاظت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183500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9000</a:t>
                      </a:r>
                    </a:p>
                  </a:txBody>
                  <a:tcPr marL="9525" marR="9525" marT="9525" marB="0" anchor="ctr">
                    <a:solidFill>
                      <a:schemeClr val="accent6">
                        <a:lumMod val="60000"/>
                        <a:lumOff val="40000"/>
                      </a:schemeClr>
                    </a:solidFill>
                  </a:tcPr>
                </a:tc>
              </a:tr>
              <a:tr h="699115">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309000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262500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دامپزشکی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128121628"/>
              </p:ext>
            </p:extLst>
          </p:nvPr>
        </p:nvGraphicFramePr>
        <p:xfrm>
          <a:off x="323527" y="1031716"/>
          <a:ext cx="8064897" cy="470154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1408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کنترل،مراقبت و بررسی بیماری های واگیر و قرنطینه ای دام مشترک با انسان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115000</a:t>
                      </a:r>
                    </a:p>
                  </a:txBody>
                  <a:tcPr marL="9525" marR="9525" marT="9525" marB="0" anchor="ctr">
                    <a:solidFill>
                      <a:schemeClr val="accent6">
                        <a:lumMod val="60000"/>
                        <a:lumOff val="40000"/>
                      </a:schemeClr>
                    </a:solidFill>
                  </a:tcPr>
                </a:tc>
              </a:tr>
              <a:tr h="6480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گسترش شبکه قرنطینه های دامی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25000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وتجهیز آزمایشگاههای منطقه ای ومراکز مرجع دامپزشکی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170000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771123">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330000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320000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منابع طبیعی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232998974"/>
              </p:ext>
            </p:extLst>
          </p:nvPr>
        </p:nvGraphicFramePr>
        <p:xfrm>
          <a:off x="323527" y="1031716"/>
          <a:ext cx="8064897" cy="476054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2605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تجهیزات،ماشین آلات و تکمیل باغ های گیاه شناسی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33000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28200</a:t>
                      </a:r>
                    </a:p>
                  </a:txBody>
                  <a:tcPr marL="9525" marR="9525" marT="9525" marB="0" anchor="ctr">
                    <a:solidFill>
                      <a:schemeClr val="accent6">
                        <a:lumMod val="60000"/>
                        <a:lumOff val="40000"/>
                      </a:schemeClr>
                    </a:solidFill>
                  </a:tcPr>
                </a:tc>
              </a:tr>
              <a:tr h="661075">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ممیزی اراضی و تفکیک متثنیات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210000</a:t>
                      </a:r>
                    </a:p>
                  </a:txBody>
                  <a:tcPr marL="9525" marR="9525" marT="9525" marB="0" anchor="ctr">
                    <a:solidFill>
                      <a:schemeClr val="accent6">
                        <a:lumMod val="60000"/>
                        <a:lumOff val="40000"/>
                      </a:schemeClr>
                    </a:solidFill>
                  </a:tcPr>
                </a:tc>
              </a:tr>
              <a:tr h="1283141">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 اجرای عملیات آبخیزداری در حوزه های آبخیز سدهای در دست ساختمان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2856000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2950000</a:t>
                      </a:r>
                    </a:p>
                  </a:txBody>
                  <a:tcPr marL="9525" marR="9525" marT="9525" marB="0" anchor="ctr">
                    <a:solidFill>
                      <a:schemeClr val="accent6">
                        <a:lumMod val="60000"/>
                        <a:lumOff val="40000"/>
                      </a:schemeClr>
                    </a:solidFill>
                  </a:tcPr>
                </a:tc>
              </a:tr>
              <a:tr h="77908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یگان حفاظت و اطفا حریق</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450000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های فنی و اعتباری برای توسعه زراعت چوب</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29000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55000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منابع طبیعی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825611532"/>
              </p:ext>
            </p:extLst>
          </p:nvPr>
        </p:nvGraphicFramePr>
        <p:xfrm>
          <a:off x="323527" y="908720"/>
          <a:ext cx="8064897" cy="4929763"/>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 اجرای عملیات آبخیزداری و آبخوان داری در حوزه های ابخیز فاقد سد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2200000</a:t>
                      </a:r>
                    </a:p>
                  </a:txBody>
                  <a:tcPr marL="9525" marR="9525" marT="9525" marB="0" anchor="ctr">
                    <a:solidFill>
                      <a:schemeClr val="accent6">
                        <a:lumMod val="60000"/>
                        <a:lumOff val="40000"/>
                      </a:schemeClr>
                    </a:solidFill>
                  </a:tcPr>
                </a:tc>
              </a:tr>
              <a:tr h="799371">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ترویج و توانمند سازی تشکل ها و جوامع محلی در حفظ و احیاء منابع طبیعی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45000</a:t>
                      </a:r>
                    </a:p>
                  </a:txBody>
                  <a:tcPr marL="9525" marR="9525" marT="9525" marB="0" anchor="ctr">
                    <a:solidFill>
                      <a:schemeClr val="accent6">
                        <a:lumMod val="60000"/>
                        <a:lumOff val="40000"/>
                      </a:schemeClr>
                    </a:solidFill>
                  </a:tcPr>
                </a:tc>
              </a:tr>
              <a:tr h="77840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برای اجرای طرحهای جنگل و مرتع و گیاهان دارویی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15000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مدیریت پایدار مراتع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180000</a:t>
                      </a:r>
                    </a:p>
                  </a:txBody>
                  <a:tcPr marL="9525" marR="9525" marT="9525" marB="0" anchor="ctr">
                    <a:solidFill>
                      <a:schemeClr val="accent6">
                        <a:lumMod val="60000"/>
                        <a:lumOff val="40000"/>
                      </a:schemeClr>
                    </a:solidFill>
                  </a:tcPr>
                </a:tc>
              </a:tr>
              <a:tr h="801573">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برای توسعه عملیات آبخیزداری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24000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90000</a:t>
                      </a:r>
                    </a:p>
                  </a:txBody>
                  <a:tcPr marL="9525" marR="9525" marT="9525" marB="0" anchor="ctr">
                    <a:solidFill>
                      <a:schemeClr val="accent6">
                        <a:lumMod val="60000"/>
                        <a:lumOff val="40000"/>
                      </a:schemeClr>
                    </a:solidFill>
                  </a:tcPr>
                </a:tc>
              </a:tr>
              <a:tr h="588263">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5202000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6223200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75467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84465"/>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امور عشایر استان </a:t>
            </a:r>
            <a:r>
              <a:rPr lang="fa-IR" sz="2800" b="1" dirty="0" smtClean="0">
                <a:solidFill>
                  <a:schemeClr val="bg2">
                    <a:lumMod val="50000"/>
                  </a:schemeClr>
                </a:solidFill>
                <a:cs typeface="B Titr" panose="00000700000000000000" pitchFamily="2" charset="-78"/>
              </a:rPr>
              <a:t>اردبیل</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90162081"/>
              </p:ext>
            </p:extLst>
          </p:nvPr>
        </p:nvGraphicFramePr>
        <p:xfrm>
          <a:off x="323527" y="1967820"/>
          <a:ext cx="8064897" cy="318937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6764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مطالعات جامع و عملیات اجرایی ساماندهی عشایر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410000</a:t>
                      </a:r>
                    </a:p>
                  </a:txBody>
                  <a:tcPr marL="9525" marR="9525" marT="9525" marB="0" anchor="ctr">
                    <a:solidFill>
                      <a:schemeClr val="accent6">
                        <a:lumMod val="60000"/>
                        <a:lumOff val="40000"/>
                      </a:schemeClr>
                    </a:solidFill>
                  </a:tcPr>
                </a:tc>
              </a:tr>
              <a:tr h="109387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750000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410000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39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37" y="5733256"/>
            <a:ext cx="7992888" cy="840206"/>
          </a:xfrm>
        </p:spPr>
        <p:txBody>
          <a:bodyPr>
            <a:normAutofit/>
          </a:bodyPr>
          <a:lstStyle/>
          <a:p>
            <a:pPr algn="ctr"/>
            <a:r>
              <a:rPr lang="fa-IR" sz="2400" b="1" dirty="0" smtClean="0">
                <a:solidFill>
                  <a:schemeClr val="tx1">
                    <a:lumMod val="95000"/>
                    <a:lumOff val="5000"/>
                  </a:schemeClr>
                </a:solidFill>
                <a:latin typeface="B Yekan+" pitchFamily="2" charset="-78"/>
                <a:cs typeface="B Yekan+" pitchFamily="2" charset="-78"/>
              </a:rPr>
              <a:t>دبیرخانه شورای برنامه ریزی و توسعه استان اردبیل</a:t>
            </a:r>
            <a:endParaRPr lang="fa-IR" sz="2400" b="1" dirty="0">
              <a:solidFill>
                <a:schemeClr val="tx1">
                  <a:lumMod val="95000"/>
                  <a:lumOff val="5000"/>
                </a:schemeClr>
              </a:solidFill>
              <a:latin typeface="B Yekan+" pitchFamily="2" charset="-78"/>
              <a:cs typeface="B Yekan+" pitchFamily="2" charset="-78"/>
            </a:endParaRPr>
          </a:p>
        </p:txBody>
      </p:sp>
      <p:sp>
        <p:nvSpPr>
          <p:cNvPr id="3" name="Content Placeholder 2"/>
          <p:cNvSpPr>
            <a:spLocks noGrp="1"/>
          </p:cNvSpPr>
          <p:nvPr>
            <p:ph idx="1"/>
          </p:nvPr>
        </p:nvSpPr>
        <p:spPr>
          <a:xfrm>
            <a:off x="179512" y="3257347"/>
            <a:ext cx="8280919" cy="2043861"/>
          </a:xfrm>
        </p:spPr>
        <p:txBody>
          <a:bodyPr>
            <a:noAutofit/>
          </a:bodyPr>
          <a:lstStyle/>
          <a:p>
            <a:pPr marL="0" indent="0" algn="ctr">
              <a:buNone/>
            </a:pPr>
            <a:r>
              <a:rPr lang="fa-IR" sz="4000" dirty="0" smtClean="0">
                <a:solidFill>
                  <a:srgbClr val="0070C0"/>
                </a:solidFill>
                <a:latin typeface="B Nazanin+ Black" pitchFamily="2" charset="-78"/>
                <a:cs typeface="B Nazanin+ Black" pitchFamily="2" charset="-78"/>
              </a:rPr>
              <a:t>مقدم اعضای محترم شورای برنامه ریزی و توسعه استان و سایر اعضای مدعو را در</a:t>
            </a:r>
            <a:br>
              <a:rPr lang="fa-IR" sz="4000" dirty="0" smtClean="0">
                <a:solidFill>
                  <a:srgbClr val="0070C0"/>
                </a:solidFill>
                <a:latin typeface="B Nazanin+ Black" pitchFamily="2" charset="-78"/>
                <a:cs typeface="B Nazanin+ Black" pitchFamily="2" charset="-78"/>
              </a:rPr>
            </a:br>
            <a:r>
              <a:rPr lang="fa-IR" sz="4000" dirty="0" smtClean="0">
                <a:solidFill>
                  <a:srgbClr val="0070C0"/>
                </a:solidFill>
                <a:latin typeface="B Nazanin+ Black" pitchFamily="2" charset="-78"/>
                <a:cs typeface="B Nazanin+ Black" pitchFamily="2" charset="-78"/>
              </a:rPr>
              <a:t> اولین جلسه شورای برنامه ریزی و توسعه</a:t>
            </a:r>
            <a:br>
              <a:rPr lang="fa-IR" sz="4000" dirty="0" smtClean="0">
                <a:solidFill>
                  <a:srgbClr val="0070C0"/>
                </a:solidFill>
                <a:latin typeface="B Nazanin+ Black" pitchFamily="2" charset="-78"/>
                <a:cs typeface="B Nazanin+ Black" pitchFamily="2" charset="-78"/>
              </a:rPr>
            </a:br>
            <a:r>
              <a:rPr lang="fa-IR" sz="4000" dirty="0" smtClean="0">
                <a:solidFill>
                  <a:srgbClr val="0070C0"/>
                </a:solidFill>
                <a:latin typeface="B Nazanin+ Black" pitchFamily="2" charset="-78"/>
                <a:cs typeface="B Nazanin+ Black" pitchFamily="2" charset="-78"/>
              </a:rPr>
              <a:t> استان اردبیل گرامی می داریم.</a:t>
            </a:r>
            <a:endParaRPr lang="fa-IR" sz="4000" dirty="0">
              <a:solidFill>
                <a:srgbClr val="0070C0"/>
              </a:solidFill>
              <a:latin typeface="B Nazanin+ Black" pitchFamily="2" charset="-78"/>
              <a:cs typeface="B Nazanin+ Black" pitchFamily="2" charset="-78"/>
            </a:endParaRPr>
          </a:p>
        </p:txBody>
      </p:sp>
      <p:sp>
        <p:nvSpPr>
          <p:cNvPr id="4" name="Rectangle 2"/>
          <p:cNvSpPr>
            <a:spLocks noChangeArrowheads="1"/>
          </p:cNvSpPr>
          <p:nvPr/>
        </p:nvSpPr>
        <p:spPr bwMode="auto">
          <a:xfrm>
            <a:off x="-10436" y="-27384"/>
            <a:ext cx="9154435" cy="3201594"/>
          </a:xfrm>
          <a:prstGeom prst="rect">
            <a:avLst/>
          </a:prstGeom>
          <a:solidFill>
            <a:schemeClr val="bg2">
              <a:lumMod val="50000"/>
            </a:schemeClr>
          </a:solidFill>
          <a:ln>
            <a:noFill/>
          </a:ln>
          <a:effectLst/>
        </p:spPr>
        <p:txBody>
          <a:bodyPr vert="horz" wrap="square" lIns="36576" tIns="36576" rIns="36576" bIns="36576" numCol="1" anchor="t" anchorCtr="0" compatLnSpc="1">
            <a:prstTxWarp prst="textNoShape">
              <a:avLst/>
            </a:prstTxWarp>
          </a:bodyPr>
          <a:lstStyle/>
          <a:p>
            <a:endParaRPr lang="fa-IR"/>
          </a:p>
        </p:txBody>
      </p:sp>
      <p:sp>
        <p:nvSpPr>
          <p:cNvPr id="5" name="Text Box 3"/>
          <p:cNvSpPr txBox="1">
            <a:spLocks noChangeArrowheads="1"/>
          </p:cNvSpPr>
          <p:nvPr/>
        </p:nvSpPr>
        <p:spPr bwMode="auto">
          <a:xfrm>
            <a:off x="570337" y="476672"/>
            <a:ext cx="7992888" cy="160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a-IR" sz="5400" b="1" i="0" u="none" strike="noStrike" cap="none" normalizeH="0" baseline="0" dirty="0" smtClean="0">
                <a:ln>
                  <a:noFill/>
                </a:ln>
                <a:solidFill>
                  <a:schemeClr val="bg1"/>
                </a:solidFill>
                <a:effectLst/>
                <a:latin typeface="B Yekan+" pitchFamily="2" charset="-78"/>
                <a:cs typeface="B Yekan+" pitchFamily="2" charset="-78"/>
              </a:rPr>
              <a:t>ظرفیـــت‌ها و اهـم تبـصـره‌های</a:t>
            </a:r>
            <a:endParaRPr kumimoji="0" lang="en-US" sz="5400" b="1" i="0" u="none" strike="noStrike" cap="none" normalizeH="0" baseline="0" dirty="0" smtClean="0">
              <a:ln>
                <a:noFill/>
              </a:ln>
              <a:solidFill>
                <a:schemeClr val="bg1"/>
              </a:solidFill>
              <a:effectLst/>
              <a:latin typeface="B Yekan+" pitchFamily="2" charset="-78"/>
              <a:cs typeface="B Yekan+" pitchFamily="2" charset="-78"/>
            </a:endParaRPr>
          </a:p>
          <a:p>
            <a:pPr marL="0" marR="0" lvl="0" indent="0" algn="ctr" defTabSz="914400" eaLnBrk="1" fontAlgn="base" latinLnBrk="0" hangingPunct="1">
              <a:lnSpc>
                <a:spcPct val="100000"/>
              </a:lnSpc>
              <a:spcBef>
                <a:spcPct val="0"/>
              </a:spcBef>
              <a:spcAft>
                <a:spcPct val="0"/>
              </a:spcAft>
              <a:buClrTx/>
              <a:buSzTx/>
              <a:buFontTx/>
              <a:buNone/>
              <a:tabLst/>
            </a:pPr>
            <a:r>
              <a:rPr kumimoji="0" lang="fa-IR" sz="5400" b="1" i="0" u="none" strike="noStrike" cap="none" normalizeH="0" baseline="0" dirty="0" smtClean="0">
                <a:ln>
                  <a:noFill/>
                </a:ln>
                <a:solidFill>
                  <a:schemeClr val="bg1"/>
                </a:solidFill>
                <a:effectLst/>
                <a:latin typeface="B Yekan+" pitchFamily="2" charset="-78"/>
                <a:cs typeface="B Yekan+" pitchFamily="2" charset="-78"/>
              </a:rPr>
              <a:t>قــانـــون بـــودجـه ســال  1397</a:t>
            </a:r>
            <a:r>
              <a:rPr kumimoji="0" lang="en-US" sz="5400" b="1" i="0" u="none" strike="noStrike" cap="none" normalizeH="0" baseline="0" dirty="0" smtClean="0">
                <a:ln>
                  <a:noFill/>
                </a:ln>
                <a:solidFill>
                  <a:schemeClr val="bg1"/>
                </a:solidFill>
                <a:effectLst/>
                <a:latin typeface="B Yekan+" pitchFamily="2" charset="-78"/>
                <a:cs typeface="B Yekan+" pitchFamily="2" charset="-78"/>
              </a:rPr>
              <a:t/>
            </a:r>
            <a:br>
              <a:rPr kumimoji="0" lang="en-US" sz="5400" b="1" i="0" u="none" strike="noStrike" cap="none" normalizeH="0" baseline="0" dirty="0" smtClean="0">
                <a:ln>
                  <a:noFill/>
                </a:ln>
                <a:solidFill>
                  <a:schemeClr val="bg1"/>
                </a:solidFill>
                <a:effectLst/>
                <a:latin typeface="B Yekan+" pitchFamily="2" charset="-78"/>
                <a:cs typeface="B Yekan+" pitchFamily="2" charset="-78"/>
              </a:rPr>
            </a:br>
            <a:r>
              <a:rPr kumimoji="0" lang="fa-IR" sz="5400" b="1" i="0" u="none" strike="noStrike" cap="none" normalizeH="0" baseline="0" dirty="0" smtClean="0">
                <a:ln>
                  <a:noFill/>
                </a:ln>
                <a:solidFill>
                  <a:schemeClr val="bg1"/>
                </a:solidFill>
                <a:effectLst/>
                <a:latin typeface="B Yekan+" pitchFamily="2" charset="-78"/>
                <a:cs typeface="B Yekan+" pitchFamily="2" charset="-78"/>
              </a:rPr>
              <a:t>کل کشور </a:t>
            </a:r>
            <a:r>
              <a:rPr kumimoji="0" lang="fa-IR" sz="4000" b="1" i="0" u="none" strike="noStrike" cap="none" normalizeH="0" baseline="0" dirty="0" smtClean="0">
                <a:ln>
                  <a:noFill/>
                </a:ln>
                <a:solidFill>
                  <a:schemeClr val="bg1"/>
                </a:solidFill>
                <a:effectLst/>
                <a:latin typeface="B Yekan+" pitchFamily="2" charset="-78"/>
                <a:cs typeface="B Yekan+" pitchFamily="2" charset="-78"/>
              </a:rPr>
              <a:t>(به انضمام اسناد بالادستی</a:t>
            </a:r>
            <a:r>
              <a:rPr kumimoji="0" lang="en-US" sz="4000" b="1" i="0" u="none" strike="noStrike" cap="none" normalizeH="0" baseline="0" dirty="0" smtClean="0">
                <a:ln>
                  <a:noFill/>
                </a:ln>
                <a:solidFill>
                  <a:schemeClr val="bg1"/>
                </a:solidFill>
                <a:effectLst/>
                <a:latin typeface="B Yekan+" pitchFamily="2" charset="-78"/>
                <a:cs typeface="B Yekan+" pitchFamily="2" charset="-78"/>
              </a:rPr>
              <a:t>(</a:t>
            </a:r>
            <a:endParaRPr kumimoji="0" lang="fa-I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2"/>
          <p:cNvSpPr>
            <a:spLocks noChangeArrowheads="1"/>
          </p:cNvSpPr>
          <p:nvPr/>
        </p:nvSpPr>
        <p:spPr bwMode="auto">
          <a:xfrm>
            <a:off x="-10437" y="6597352"/>
            <a:ext cx="9154435" cy="305137"/>
          </a:xfrm>
          <a:prstGeom prst="rect">
            <a:avLst/>
          </a:prstGeom>
          <a:solidFill>
            <a:srgbClr val="0070C0"/>
          </a:solidFill>
          <a:ln>
            <a:noFill/>
          </a:ln>
          <a:effectLst/>
        </p:spPr>
        <p:txBody>
          <a:bodyPr vert="horz" wrap="square" lIns="36576" tIns="36576" rIns="36576" bIns="36576" numCol="1" anchor="t" anchorCtr="0" compatLnSpc="1">
            <a:prstTxWarp prst="textNoShape">
              <a:avLst/>
            </a:prstTxWarp>
          </a:bodyPr>
          <a:lstStyle/>
          <a:p>
            <a:endParaRPr lang="fa-IR"/>
          </a:p>
        </p:txBody>
      </p:sp>
    </p:spTree>
    <p:extLst>
      <p:ext uri="{BB962C8B-B14F-4D97-AF65-F5344CB8AC3E}">
        <p14:creationId xmlns:p14="http://schemas.microsoft.com/office/powerpoint/2010/main" val="267576963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دانشگاه محقق </a:t>
            </a:r>
            <a:r>
              <a:rPr lang="fa-IR" sz="2800" b="1" dirty="0" smtClean="0">
                <a:solidFill>
                  <a:schemeClr val="bg2">
                    <a:lumMod val="50000"/>
                  </a:schemeClr>
                </a:solidFill>
                <a:cs typeface="B Titr" panose="00000700000000000000" pitchFamily="2" charset="-78"/>
              </a:rPr>
              <a:t>اردبیلی</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241582722"/>
              </p:ext>
            </p:extLst>
          </p:nvPr>
        </p:nvGraphicFramePr>
        <p:xfrm>
          <a:off x="323527" y="887700"/>
          <a:ext cx="8064897" cy="498957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9806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 به ساخت و تکمیل مساجد  دانشگاهها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و ماشین آلات و تعمیرات اساسی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8149</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158417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تکمیل فضاهای آموزشی و کمک آموزشی نیمه تمام و موسسات آموزشی و پژوهشی که 50درصد آن توسط خیرین تامین شده باشد.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319199</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325000</a:t>
                      </a:r>
                    </a:p>
                  </a:txBody>
                  <a:tcPr marL="9525" marR="9525" marT="9525" marB="0" anchor="ctr">
                    <a:solidFill>
                      <a:schemeClr val="accent6">
                        <a:lumMod val="60000"/>
                        <a:lumOff val="40000"/>
                      </a:schemeClr>
                    </a:solidFill>
                  </a:tcPr>
                </a:tc>
              </a:tr>
              <a:tr h="129614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تکمیل فضاهای پژوهشی که حداقل 50 درصد آن از محل سایر منابع یا خیرین تامین شده باشد.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0377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88640"/>
            <a:ext cx="8819457" cy="900319"/>
          </a:xfrm>
        </p:spPr>
        <p:txBody>
          <a:bodyPr>
            <a:normAutofit/>
          </a:bodyPr>
          <a:lstStyle/>
          <a:p>
            <a:r>
              <a:rPr lang="fa-IR" sz="2800" b="1" dirty="0">
                <a:solidFill>
                  <a:schemeClr val="bg2">
                    <a:lumMod val="50000"/>
                  </a:schemeClr>
                </a:solidFill>
                <a:cs typeface="B Titr" panose="00000700000000000000" pitchFamily="2" charset="-78"/>
              </a:rPr>
              <a:t>دانشگاه محقق </a:t>
            </a:r>
            <a:r>
              <a:rPr lang="fa-IR" sz="2800" b="1" dirty="0" smtClean="0">
                <a:solidFill>
                  <a:schemeClr val="bg2">
                    <a:lumMod val="50000"/>
                  </a:schemeClr>
                </a:solidFill>
                <a:cs typeface="B Titr" panose="00000700000000000000" pitchFamily="2" charset="-78"/>
              </a:rPr>
              <a:t>اردبیلی</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676891769"/>
              </p:ext>
            </p:extLst>
          </p:nvPr>
        </p:nvGraphicFramePr>
        <p:xfrm>
          <a:off x="323527" y="1220357"/>
          <a:ext cx="8064897" cy="453730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9806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و اجرای مقاوم سازی ساختمانهای مراکز آموزش عالی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85000</a:t>
                      </a:r>
                    </a:p>
                  </a:txBody>
                  <a:tcPr marL="9525" marR="9525" marT="9525" marB="0" anchor="ctr">
                    <a:solidFill>
                      <a:schemeClr val="accent6">
                        <a:lumMod val="60000"/>
                        <a:lumOff val="40000"/>
                      </a:schemeClr>
                    </a:solidFill>
                  </a:tcPr>
                </a:tc>
              </a:tr>
              <a:tr h="151216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تکمیل فضاهای آموزشی که حداقل50 درصد آن از محل سایر منابع یا خیرین تامین شده باشد.</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217547</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225000</a:t>
                      </a:r>
                    </a:p>
                  </a:txBody>
                  <a:tcPr marL="9525" marR="9525" marT="9525" marB="0" anchor="ctr">
                    <a:solidFill>
                      <a:schemeClr val="accent6">
                        <a:lumMod val="60000"/>
                        <a:lumOff val="40000"/>
                      </a:schemeClr>
                    </a:solidFill>
                  </a:tcPr>
                </a:tc>
              </a:tr>
              <a:tr h="9878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تجهیزآزمایشگاهها وکارگاههای موسسات پژوهشی وپارک های علم وفناوری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24195</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22000</a:t>
                      </a:r>
                    </a:p>
                  </a:txBody>
                  <a:tcPr marL="9525" marR="9525" marT="9525" marB="0" anchor="ctr">
                    <a:solidFill>
                      <a:schemeClr val="accent6">
                        <a:lumMod val="60000"/>
                        <a:lumOff val="40000"/>
                      </a:schemeClr>
                    </a:solidFill>
                  </a:tcPr>
                </a:tc>
              </a:tr>
              <a:tr h="720080">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819090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877000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656473"/>
            <a:ext cx="8819457" cy="900319"/>
          </a:xfrm>
        </p:spPr>
        <p:txBody>
          <a:bodyPr>
            <a:normAutofit/>
          </a:bodyPr>
          <a:lstStyle/>
          <a:p>
            <a:r>
              <a:rPr lang="fa-IR" sz="2800" b="1" dirty="0">
                <a:solidFill>
                  <a:schemeClr val="bg2">
                    <a:lumMod val="50000"/>
                  </a:schemeClr>
                </a:solidFill>
                <a:cs typeface="B Titr" panose="00000700000000000000" pitchFamily="2" charset="-78"/>
              </a:rPr>
              <a:t>دانشگاه پیام نور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737046756"/>
              </p:ext>
            </p:extLst>
          </p:nvPr>
        </p:nvGraphicFramePr>
        <p:xfrm>
          <a:off x="323527" y="2026076"/>
          <a:ext cx="8064897" cy="298710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54613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وخرید تجهیزات وماشین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133765</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75282</a:t>
                      </a:r>
                    </a:p>
                  </a:txBody>
                  <a:tcPr marL="9525" marR="9525" marT="9525" marB="0" anchor="ctr">
                    <a:solidFill>
                      <a:schemeClr val="accent6">
                        <a:lumMod val="60000"/>
                        <a:lumOff val="40000"/>
                      </a:schemeClr>
                    </a:solidFill>
                  </a:tcPr>
                </a:tc>
              </a:tr>
              <a:tr h="1021864">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133765</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75282</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52417"/>
            <a:ext cx="8819457" cy="900319"/>
          </a:xfrm>
        </p:spPr>
        <p:txBody>
          <a:bodyPr>
            <a:normAutofit/>
          </a:bodyPr>
          <a:lstStyle/>
          <a:p>
            <a:r>
              <a:rPr lang="fa-IR" sz="2800" b="1" dirty="0">
                <a:solidFill>
                  <a:schemeClr val="bg2">
                    <a:lumMod val="50000"/>
                  </a:schemeClr>
                </a:solidFill>
                <a:cs typeface="B Titr" panose="00000700000000000000" pitchFamily="2" charset="-78"/>
              </a:rPr>
              <a:t>دانشگاه علوم پزشکی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766045026"/>
              </p:ext>
            </p:extLst>
          </p:nvPr>
        </p:nvGraphicFramePr>
        <p:xfrm>
          <a:off x="323527" y="1031716"/>
          <a:ext cx="8064897" cy="470154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ایجاد سیستم های بی خطرساز پسماندهای بیمارستانی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و بهسازی سیستم فاضلاب بیمارستان 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مراکز اورژانس وفوریتهای پزشکی درجاده های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40000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مورد نیاز برای 60 هزار تخت بیمارستانهای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700</a:t>
                      </a:r>
                    </a:p>
                  </a:txBody>
                  <a:tcPr marL="9525" marR="9525" marT="9525" marB="0" anchor="ctr">
                    <a:solidFill>
                      <a:schemeClr val="accent6">
                        <a:lumMod val="60000"/>
                        <a:lumOff val="40000"/>
                      </a:schemeClr>
                    </a:solidFill>
                  </a:tcPr>
                </a:tc>
              </a:tr>
              <a:tr h="6480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7200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دانشگاه علوم پزشکی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182763028"/>
              </p:ext>
            </p:extLst>
          </p:nvPr>
        </p:nvGraphicFramePr>
        <p:xfrm>
          <a:off x="323527" y="873214"/>
          <a:ext cx="8064897" cy="4932050"/>
        </p:xfrm>
        <a:graphic>
          <a:graphicData uri="http://schemas.openxmlformats.org/drawingml/2006/table">
            <a:tbl>
              <a:tblPr rtl="1">
                <a:tableStyleId>{08FB837D-C827-4EFA-A057-4D05807E0F7C}</a:tableStyleId>
              </a:tblPr>
              <a:tblGrid>
                <a:gridCol w="749872"/>
                <a:gridCol w="4324692"/>
                <a:gridCol w="1264414"/>
                <a:gridCol w="1725919"/>
              </a:tblGrid>
              <a:tr h="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84357">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مسکن متخصصین پزشکی در شهرهای زیر صد هزار نفر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2100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 تجهیز پایگاه های اورژانس و فوریتهای پزشکی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2500</a:t>
                      </a:r>
                    </a:p>
                  </a:txBody>
                  <a:tcPr marL="9525" marR="9525" marT="9525" marB="0" anchor="ctr">
                    <a:solidFill>
                      <a:schemeClr val="accent6">
                        <a:lumMod val="60000"/>
                        <a:lumOff val="40000"/>
                      </a:schemeClr>
                    </a:solidFill>
                  </a:tcPr>
                </a:tc>
              </a:tr>
              <a:tr h="122413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خرید آمبولانس برای مراکز بهداشتی درمانی روستایی فاقد آمبولانس با اولویت مناطق محروم</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خرید تجهیزات آزمایشگاه های مرجع و اورژانس</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6000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خرید دستگاه های همودیالیز</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2407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دانشگاه علوم پزشکی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674633776"/>
              </p:ext>
            </p:extLst>
          </p:nvPr>
        </p:nvGraphicFramePr>
        <p:xfrm>
          <a:off x="323527" y="764704"/>
          <a:ext cx="8064897" cy="5184576"/>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بیمارستانها ومراکز درمانی که 40 درصد اعتبارآنها از محل کمکهای مردمی تامین شده باشد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25000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گسترش فناوری ارتباطات و اطلاعات در بهداشت ودرمان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و 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3818</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1985</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توسعه فضاهای ورزشی دانشگاههای علوم پزشکی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بخش جدید یا تغییر کاربری تختهای بیمارستانی مازاد بر نیاز به بخش سوختگی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53579</a:t>
                      </a:r>
                    </a:p>
                  </a:txBody>
                  <a:tcPr marL="9525" marR="9525" marT="9525" marB="0" anchor="ctr">
                    <a:solidFill>
                      <a:schemeClr val="accent6">
                        <a:lumMod val="60000"/>
                        <a:lumOff val="40000"/>
                      </a:schemeClr>
                    </a:solidFill>
                  </a:tcPr>
                </a:tc>
              </a:tr>
              <a:tr h="633531">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573018</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238264</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2407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84465"/>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انتقال خون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147194692"/>
              </p:ext>
            </p:extLst>
          </p:nvPr>
        </p:nvGraphicFramePr>
        <p:xfrm>
          <a:off x="323527" y="1823804"/>
          <a:ext cx="8064897" cy="318937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پایگاههای انتقال خون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77000</a:t>
                      </a:r>
                    </a:p>
                  </a:txBody>
                  <a:tcPr marL="9525" marR="9525" marT="9525" marB="0" anchor="ctr">
                    <a:solidFill>
                      <a:schemeClr val="accent6">
                        <a:lumMod val="60000"/>
                        <a:lumOff val="40000"/>
                      </a:schemeClr>
                    </a:solidFill>
                  </a:tcPr>
                </a:tc>
              </a:tr>
              <a:tr h="1152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ساختمان وتامین تجهیزات و 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4900</a:t>
                      </a:r>
                    </a:p>
                  </a:txBody>
                  <a:tcPr marL="9525" marR="9525" marT="9525" marB="0" anchor="ctr">
                    <a:solidFill>
                      <a:schemeClr val="accent6">
                        <a:lumMod val="60000"/>
                        <a:lumOff val="40000"/>
                      </a:schemeClr>
                    </a:solidFill>
                  </a:tcPr>
                </a:tc>
              </a:tr>
              <a:tr h="64807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117000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81900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36844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فرهنگ و ارشاد اسلامی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072631599"/>
              </p:ext>
            </p:extLst>
          </p:nvPr>
        </p:nvGraphicFramePr>
        <p:xfrm>
          <a:off x="323527" y="1484784"/>
          <a:ext cx="8064897" cy="428970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75404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مجتمع های فرهنگی هنری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فنی فرهنگی و هنری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431322</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 تجهیز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19000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16764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پروژه های نیمه تمام فرهنگی و هنری و مساجدی که چهل درصد اعتبار آنها از محل کمکهای مردمی تامین شده باشد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5220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6446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12457"/>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فرهنگ و ارشاد اسلامی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557174049"/>
              </p:ext>
            </p:extLst>
          </p:nvPr>
        </p:nvGraphicFramePr>
        <p:xfrm>
          <a:off x="323527" y="1823804"/>
          <a:ext cx="8064897" cy="3405396"/>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258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 احداث 15 مجتمع فرهنگی هنری در مراکز استان ها</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950737</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573001</a:t>
                      </a:r>
                    </a:p>
                  </a:txBody>
                  <a:tcPr marL="9525" marR="9525" marT="9525" marB="0" anchor="ctr">
                    <a:solidFill>
                      <a:schemeClr val="accent6">
                        <a:lumMod val="60000"/>
                        <a:lumOff val="40000"/>
                      </a:schemeClr>
                    </a:solidFill>
                  </a:tcPr>
                </a:tc>
              </a:tr>
              <a:tr h="10218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 اعتباری برای پروژه های فرهنگی در سطح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28000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14617</a:t>
                      </a:r>
                    </a:p>
                  </a:txBody>
                  <a:tcPr marL="9525" marR="9525" marT="9525" marB="0" anchor="ctr">
                    <a:solidFill>
                      <a:schemeClr val="accent6">
                        <a:lumMod val="60000"/>
                        <a:lumOff val="40000"/>
                      </a:schemeClr>
                    </a:solidFill>
                  </a:tcPr>
                </a:tc>
              </a:tr>
              <a:tr h="706328">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1237737</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1124160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84465"/>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کتابخانه های عمومی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203167524"/>
              </p:ext>
            </p:extLst>
          </p:nvPr>
        </p:nvGraphicFramePr>
        <p:xfrm>
          <a:off x="323527" y="1961281"/>
          <a:ext cx="8064897" cy="341193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3521</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1838</a:t>
                      </a:r>
                    </a:p>
                  </a:txBody>
                  <a:tcPr marL="9525" marR="9525" marT="9525" marB="0" anchor="ctr">
                    <a:solidFill>
                      <a:schemeClr val="accent6">
                        <a:lumMod val="60000"/>
                        <a:lumOff val="40000"/>
                      </a:schemeClr>
                    </a:solidFill>
                  </a:tcPr>
                </a:tc>
              </a:tr>
              <a:tr h="10218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روز آمد سازی و تجهیز کتابخانه های عمومی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56893</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29700</a:t>
                      </a:r>
                    </a:p>
                  </a:txBody>
                  <a:tcPr marL="9525" marR="9525" marT="9525" marB="0" anchor="ctr">
                    <a:solidFill>
                      <a:schemeClr val="accent6">
                        <a:lumMod val="60000"/>
                        <a:lumOff val="40000"/>
                      </a:schemeClr>
                    </a:solidFill>
                  </a:tcPr>
                </a:tc>
              </a:tr>
              <a:tr h="784875">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60414</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31538</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49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اول</a:t>
            </a:r>
            <a:r>
              <a:rPr kumimoji="0" lang="en-US" sz="3600" b="1" i="0" u="none" strike="noStrike" cap="none" normalizeH="0" baseline="0" dirty="0" smtClean="0">
                <a:ln>
                  <a:noFill/>
                </a:ln>
                <a:solidFill>
                  <a:srgbClr val="212120"/>
                </a:solidFill>
                <a:effectLst/>
                <a:latin typeface="B Yekan+" pitchFamily="2" charset="-78"/>
                <a:cs typeface="B Yekan+" pitchFamily="2" charset="-78"/>
              </a:rPr>
              <a:t>:</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77889" y="3461848"/>
            <a:ext cx="7920880"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FFFFFF"/>
                </a:solidFill>
                <a:effectLst/>
                <a:latin typeface="Arial" pitchFamily="34" charset="0"/>
                <a:cs typeface="A Iranian Sans" pitchFamily="2" charset="-78"/>
              </a:rPr>
              <a:t>طرح‌های تملک دارائی‌های سرمایه‌ای مـــــلـی (عـــــــام) در ســـال 1397</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155376"/>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40449"/>
            <a:ext cx="8819457" cy="900319"/>
          </a:xfrm>
        </p:spPr>
        <p:txBody>
          <a:bodyPr>
            <a:normAutofit/>
          </a:bodyPr>
          <a:lstStyle/>
          <a:p>
            <a:r>
              <a:rPr lang="fa-IR" sz="2800" b="1" dirty="0">
                <a:solidFill>
                  <a:schemeClr val="bg2">
                    <a:lumMod val="50000"/>
                  </a:schemeClr>
                </a:solidFill>
                <a:cs typeface="B Titr" panose="00000700000000000000" pitchFamily="2" charset="-78"/>
              </a:rPr>
              <a:t> حوزه های علمیه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995115320"/>
              </p:ext>
            </p:extLst>
          </p:nvPr>
        </p:nvGraphicFramePr>
        <p:xfrm>
          <a:off x="323527" y="1693540"/>
          <a:ext cx="8064897" cy="339164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بازسازی و نوسازی مدارس حوزوی و علوم دینی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91000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47506</a:t>
                      </a:r>
                    </a:p>
                  </a:txBody>
                  <a:tcPr marL="9525" marR="9525" marT="9525" marB="0" anchor="ctr">
                    <a:solidFill>
                      <a:schemeClr val="accent6">
                        <a:lumMod val="60000"/>
                        <a:lumOff val="40000"/>
                      </a:schemeClr>
                    </a:solidFill>
                  </a:tcPr>
                </a:tc>
              </a:tr>
              <a:tr h="1152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بازسازی و نوسازی مدارس حوزوی و علوم دینی خواهران</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130510</a:t>
                      </a:r>
                    </a:p>
                  </a:txBody>
                  <a:tcPr marL="9525" marR="9525" marT="9525" marB="0" anchor="ctr">
                    <a:solidFill>
                      <a:schemeClr val="accent6">
                        <a:lumMod val="60000"/>
                        <a:lumOff val="40000"/>
                      </a:schemeClr>
                    </a:solidFill>
                  </a:tcPr>
                </a:tc>
              </a:tr>
              <a:tr h="634320">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341000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178016</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52417"/>
            <a:ext cx="8819457" cy="900319"/>
          </a:xfrm>
        </p:spPr>
        <p:txBody>
          <a:bodyPr>
            <a:normAutofit/>
          </a:bodyPr>
          <a:lstStyle/>
          <a:p>
            <a:r>
              <a:rPr lang="fa-IR" sz="2800" b="1" dirty="0">
                <a:solidFill>
                  <a:schemeClr val="bg2">
                    <a:lumMod val="50000"/>
                  </a:schemeClr>
                </a:solidFill>
                <a:cs typeface="B Titr" panose="00000700000000000000" pitchFamily="2" charset="-78"/>
              </a:rPr>
              <a:t>بنیاد حفظ آثار و ارزشهای دفاع مقدس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017491297"/>
              </p:ext>
            </p:extLst>
          </p:nvPr>
        </p:nvGraphicFramePr>
        <p:xfrm>
          <a:off x="323527" y="1247740"/>
          <a:ext cx="8064897" cy="434150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احداث و ساماندهی حرم شهدای گمنام در سراسر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16500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8000</a:t>
                      </a:r>
                    </a:p>
                  </a:txBody>
                  <a:tcPr marL="9525" marR="9525" marT="9525" marB="0" anchor="ctr">
                    <a:solidFill>
                      <a:schemeClr val="accent6">
                        <a:lumMod val="60000"/>
                        <a:lumOff val="40000"/>
                      </a:schemeClr>
                    </a:solidFill>
                  </a:tcPr>
                </a:tc>
              </a:tr>
              <a:tr h="10938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1685</a:t>
                      </a:r>
                    </a:p>
                  </a:txBody>
                  <a:tcPr marL="9525" marR="9525" marT="9525" marB="0" anchor="ctr">
                    <a:solidFill>
                      <a:schemeClr val="accent6">
                        <a:lumMod val="60000"/>
                        <a:lumOff val="40000"/>
                      </a:schemeClr>
                    </a:solidFill>
                  </a:tcPr>
                </a:tc>
              </a:tr>
              <a:tr h="92235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موزه دفاع مقدس در استان هایی که فاقد این موزه هستند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173166</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152000</a:t>
                      </a:r>
                    </a:p>
                  </a:txBody>
                  <a:tcPr marL="9525" marR="9525" marT="9525" marB="0" anchor="ctr">
                    <a:solidFill>
                      <a:schemeClr val="accent6">
                        <a:lumMod val="60000"/>
                        <a:lumOff val="40000"/>
                      </a:schemeClr>
                    </a:solidFill>
                  </a:tcPr>
                </a:tc>
              </a:tr>
              <a:tr h="720080">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191166</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161685</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72497"/>
            <a:ext cx="8819457" cy="900319"/>
          </a:xfrm>
        </p:spPr>
        <p:txBody>
          <a:bodyPr>
            <a:normAutofit/>
          </a:bodyPr>
          <a:lstStyle/>
          <a:p>
            <a:r>
              <a:rPr lang="fa-IR" sz="2800" b="1" dirty="0">
                <a:solidFill>
                  <a:schemeClr val="bg2">
                    <a:lumMod val="50000"/>
                  </a:schemeClr>
                </a:solidFill>
                <a:cs typeface="B Titr" panose="00000700000000000000" pitchFamily="2" charset="-78"/>
              </a:rPr>
              <a:t>شورای هماهنگی تبلیغات اسلامی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197823359"/>
              </p:ext>
            </p:extLst>
          </p:nvPr>
        </p:nvGraphicFramePr>
        <p:xfrm>
          <a:off x="323527" y="2458124"/>
          <a:ext cx="8064897" cy="2411036"/>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2112</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1103</a:t>
                      </a:r>
                    </a:p>
                  </a:txBody>
                  <a:tcPr marL="9525" marR="9525" marT="9525" marB="0" anchor="ctr">
                    <a:solidFill>
                      <a:schemeClr val="accent6">
                        <a:lumMod val="60000"/>
                        <a:lumOff val="40000"/>
                      </a:schemeClr>
                    </a:solidFill>
                  </a:tcPr>
                </a:tc>
              </a:tr>
              <a:tr h="805840">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2112</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1103</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ورزش و جوانان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666854305"/>
              </p:ext>
            </p:extLst>
          </p:nvPr>
        </p:nvGraphicFramePr>
        <p:xfrm>
          <a:off x="323527" y="836712"/>
          <a:ext cx="8064897" cy="506158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9806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فضاهای ورزشی در سطح کشور (استانها) 1</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1452169</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835328</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و تجهیز زمین های ورزشی روستایی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237000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تجهیزات و راه اندازی تاسیسات و اماکن ورزشی موجود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75000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های فنی و اعتباری به بخش غیر دولتی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300000</a:t>
                      </a:r>
                    </a:p>
                  </a:txBody>
                  <a:tcPr marL="9525" marR="9525" marT="9525" marB="0" anchor="ctr">
                    <a:solidFill>
                      <a:schemeClr val="accent6">
                        <a:lumMod val="60000"/>
                        <a:lumOff val="40000"/>
                      </a:schemeClr>
                    </a:solidFill>
                  </a:tcPr>
                </a:tc>
              </a:tr>
              <a:tr h="1152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فضاهای ورزشی درسطح کشور با اولویت شهرستان های کمتر برخوردار از متوسط کشوری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763600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88640"/>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ورزش و جوانان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350363794"/>
              </p:ext>
            </p:extLst>
          </p:nvPr>
        </p:nvGraphicFramePr>
        <p:xfrm>
          <a:off x="323527" y="1268760"/>
          <a:ext cx="8064897" cy="455752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پروژه های نیمه تمام ورزشی در سطح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1118040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730800</a:t>
                      </a:r>
                    </a:p>
                  </a:txBody>
                  <a:tcPr marL="9525" marR="9525" marT="9525" marB="0" anchor="ctr">
                    <a:solidFill>
                      <a:schemeClr val="accent6">
                        <a:lumMod val="60000"/>
                        <a:lumOff val="40000"/>
                      </a:schemeClr>
                    </a:solidFill>
                  </a:tcPr>
                </a:tc>
              </a:tr>
              <a:tr h="108012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توسعه و تجهیز فضاهای ورزشی جانبازان، معلولین و نابینایان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57000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احداث،تکمیل،تجهیز و راه اندازی تاسیسات و اماکن ورزشی ملی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48000</a:t>
                      </a:r>
                    </a:p>
                  </a:txBody>
                  <a:tcPr marL="9525" marR="9525" marT="9525" marB="0" anchor="ctr">
                    <a:solidFill>
                      <a:schemeClr val="accent6">
                        <a:lumMod val="60000"/>
                        <a:lumOff val="40000"/>
                      </a:schemeClr>
                    </a:solidFill>
                  </a:tcPr>
                </a:tc>
              </a:tr>
              <a:tr h="576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24000</a:t>
                      </a:r>
                    </a:p>
                  </a:txBody>
                  <a:tcPr marL="9525" marR="9525" marT="9525" marB="0" anchor="ctr">
                    <a:solidFill>
                      <a:schemeClr val="accent6">
                        <a:lumMod val="60000"/>
                        <a:lumOff val="40000"/>
                      </a:schemeClr>
                    </a:solidFill>
                  </a:tcPr>
                </a:tc>
              </a:tr>
              <a:tr h="64807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5180209</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3070728</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36899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smtClean="0">
                <a:solidFill>
                  <a:schemeClr val="bg2">
                    <a:lumMod val="50000"/>
                  </a:schemeClr>
                </a:solidFill>
                <a:cs typeface="B Titr" panose="00000700000000000000" pitchFamily="2" charset="-78"/>
              </a:rPr>
              <a:t>اداره کل آموزش و پرورش استان 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147639332"/>
              </p:ext>
            </p:extLst>
          </p:nvPr>
        </p:nvGraphicFramePr>
        <p:xfrm>
          <a:off x="323527" y="836712"/>
          <a:ext cx="8064897" cy="504056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58901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576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تجهیزمدارس عشایری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57663</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وتجهیز اردوگاهها وکانونهای پرورشی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6000</a:t>
                      </a:r>
                    </a:p>
                  </a:txBody>
                  <a:tcPr marL="9525" marR="9525" marT="9525" marB="0" anchor="ctr">
                    <a:solidFill>
                      <a:schemeClr val="accent6">
                        <a:lumMod val="60000"/>
                        <a:lumOff val="40000"/>
                      </a:schemeClr>
                    </a:solidFill>
                  </a:tcPr>
                </a:tc>
              </a:tr>
              <a:tr h="129614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واعتباری برای خرید زمین،ساختمان وتعمیرات مدارس غیردولتی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109000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56680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ساختمان و تامین ماشین آلات و تجهیزات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3800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a:t>
                      </a:r>
                    </a:p>
                  </a:txBody>
                  <a:tcPr marL="9525" marR="9525" marT="9525" marB="0" anchor="ctr">
                    <a:solidFill>
                      <a:schemeClr val="accent6">
                        <a:lumMod val="60000"/>
                        <a:lumOff val="40000"/>
                      </a:schemeClr>
                    </a:solidFill>
                  </a:tcPr>
                </a:tc>
              </a:tr>
              <a:tr h="576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تجهیزات کمک آموزشی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44946</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21125</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smtClean="0">
                <a:solidFill>
                  <a:schemeClr val="bg2">
                    <a:lumMod val="50000"/>
                  </a:schemeClr>
                </a:solidFill>
                <a:cs typeface="B Titr" panose="00000700000000000000" pitchFamily="2" charset="-78"/>
              </a:rPr>
              <a:t>اداره کل آموزش و پرورش استان 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623174240"/>
              </p:ext>
            </p:extLst>
          </p:nvPr>
        </p:nvGraphicFramePr>
        <p:xfrm>
          <a:off x="323527" y="807298"/>
          <a:ext cx="8064897" cy="507836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75404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خرید مدارس استیجاری وعرصه مدارس قلع وقمعی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98700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گسترش فناوری اطلاعات وایجادشبکه هوشمند سازی مدارس</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70400</a:t>
                      </a:r>
                    </a:p>
                  </a:txBody>
                  <a:tcPr marL="9525" marR="9525" marT="9525" marB="0" anchor="ctr">
                    <a:solidFill>
                      <a:schemeClr val="accent6">
                        <a:lumMod val="60000"/>
                        <a:lumOff val="40000"/>
                      </a:schemeClr>
                    </a:solidFill>
                  </a:tcPr>
                </a:tc>
              </a:tr>
              <a:tr h="50405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تجهیزهنرستانهای سراسرکشور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556230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تجهیزات کمک آموزشی ( تجهیز مدارس استثنایی)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22331</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15000</a:t>
                      </a:r>
                    </a:p>
                  </a:txBody>
                  <a:tcPr marL="9525" marR="9525" marT="9525" marB="0" anchor="ctr">
                    <a:solidFill>
                      <a:schemeClr val="accent6">
                        <a:lumMod val="60000"/>
                        <a:lumOff val="40000"/>
                      </a:schemeClr>
                    </a:solidFill>
                  </a:tcPr>
                </a:tc>
              </a:tr>
              <a:tr h="80048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ساختمان و تامین ماشین آلات و تجهیزات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9200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4784</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تجهیزات کمک آموزشی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13000</a:t>
                      </a:r>
                    </a:p>
                  </a:txBody>
                  <a:tcPr marL="9525" marR="9525" marT="9525" marB="0" anchor="ctr">
                    <a:solidFill>
                      <a:schemeClr val="accent6">
                        <a:lumMod val="60000"/>
                        <a:lumOff val="40000"/>
                      </a:schemeClr>
                    </a:solidFill>
                  </a:tcPr>
                </a:tc>
              </a:tr>
              <a:tr h="508253">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1335170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928689</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2662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16632"/>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نوسازی ،توسعه و تجهیز مدارس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415155237"/>
              </p:ext>
            </p:extLst>
          </p:nvPr>
        </p:nvGraphicFramePr>
        <p:xfrm>
          <a:off x="323527" y="1031716"/>
          <a:ext cx="8064897" cy="4752583"/>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2605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تخریب وبازسازی مدارس غیراستاندارد ومقاوم سازی مدارس بدون استحکام</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5846887</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4767730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ساختمان وتامین ماشین آلات وتجهیزات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15000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فضاهای آموزشی نیمه تمام که 50 درصدآن توسط خیرین تامین شده باشد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2185953</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4118808</a:t>
                      </a:r>
                    </a:p>
                  </a:txBody>
                  <a:tcPr marL="9525" marR="9525" marT="9525" marB="0" anchor="ctr">
                    <a:solidFill>
                      <a:schemeClr val="accent6">
                        <a:lumMod val="60000"/>
                        <a:lumOff val="40000"/>
                      </a:schemeClr>
                    </a:solidFill>
                  </a:tcPr>
                </a:tc>
              </a:tr>
              <a:tr h="576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گرمایشی و سرمایشی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148040</a:t>
                      </a:r>
                    </a:p>
                  </a:txBody>
                  <a:tcPr marL="9525" marR="9525" marT="9525" marB="0" anchor="ctr">
                    <a:solidFill>
                      <a:schemeClr val="accent6">
                        <a:lumMod val="60000"/>
                        <a:lumOff val="40000"/>
                      </a:schemeClr>
                    </a:solidFill>
                  </a:tcPr>
                </a:tc>
              </a:tr>
              <a:tr h="576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a:t>
                      </a:r>
                      <a:r>
                        <a:rPr lang="fa-IR" sz="2400" b="1" i="0" u="none" strike="noStrike" dirty="0" smtClean="0">
                          <a:solidFill>
                            <a:srgbClr val="000000"/>
                          </a:solidFill>
                          <a:effectLst/>
                          <a:latin typeface="B Nazanin+ Black" pitchFamily="2" charset="-78"/>
                          <a:cs typeface="B Nazanin+ Black" pitchFamily="2" charset="-78"/>
                        </a:rPr>
                        <a:t>و تجهیز مراکز دانشگاه فرهنگیان</a:t>
                      </a:r>
                      <a:endParaRPr lang="fa-IR" sz="2400" b="1"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36000</a:t>
                      </a:r>
                    </a:p>
                  </a:txBody>
                  <a:tcPr marL="9525" marR="9525" marT="9525" marB="0" anchor="ctr">
                    <a:solidFill>
                      <a:schemeClr val="accent6">
                        <a:lumMod val="60000"/>
                        <a:lumOff val="40000"/>
                      </a:schemeClr>
                    </a:solidFill>
                  </a:tcPr>
                </a:tc>
              </a:tr>
              <a:tr h="555099">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8384840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9085578</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0489"/>
            <a:ext cx="8819457" cy="900319"/>
          </a:xfrm>
        </p:spPr>
        <p:txBody>
          <a:bodyPr>
            <a:normAutofit/>
          </a:bodyPr>
          <a:lstStyle/>
          <a:p>
            <a:r>
              <a:rPr lang="fa-IR" sz="2800" b="1" dirty="0">
                <a:solidFill>
                  <a:schemeClr val="bg2">
                    <a:lumMod val="50000"/>
                  </a:schemeClr>
                </a:solidFill>
                <a:cs typeface="B Titr" panose="00000700000000000000" pitchFamily="2" charset="-78"/>
              </a:rPr>
              <a:t> کانون پرورش فکری کودکان و نوجوانان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336682354"/>
              </p:ext>
            </p:extLst>
          </p:nvPr>
        </p:nvGraphicFramePr>
        <p:xfrm>
          <a:off x="323527" y="2399868"/>
          <a:ext cx="8064897" cy="246929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 تامین تجهیزات و ماشین آلات</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54933</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54933</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496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4044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تعاون ،کار و رفاه اجتماعی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516704915"/>
              </p:ext>
            </p:extLst>
          </p:nvPr>
        </p:nvGraphicFramePr>
        <p:xfrm>
          <a:off x="323527" y="1895812"/>
          <a:ext cx="8064897" cy="326138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258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ایجاد،توسعه،تعمیر،نگهداری،تکمیل وتجهیزاماکن ورزشی</a:t>
                      </a:r>
                      <a:r>
                        <a:rPr lang="fa-IR" sz="2400" b="1" i="0" u="none" strike="noStrike" dirty="0" smtClean="0">
                          <a:solidFill>
                            <a:srgbClr val="000000"/>
                          </a:solidFill>
                          <a:effectLst/>
                          <a:latin typeface="B Nazanin+ Black" pitchFamily="2" charset="-78"/>
                          <a:cs typeface="B Nazanin+ Black" pitchFamily="2" charset="-78"/>
                        </a:rPr>
                        <a:t>، فرهنگی </a:t>
                      </a:r>
                      <a:r>
                        <a:rPr lang="fa-IR" sz="2400" b="1" i="0" u="none" strike="noStrike" dirty="0">
                          <a:solidFill>
                            <a:srgbClr val="000000"/>
                          </a:solidFill>
                          <a:effectLst/>
                          <a:latin typeface="B Nazanin+ Black" pitchFamily="2" charset="-78"/>
                          <a:cs typeface="B Nazanin+ Black" pitchFamily="2" charset="-78"/>
                        </a:rPr>
                        <a:t>وتفریحی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295000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180000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a:t>
                      </a:r>
                      <a:r>
                        <a:rPr lang="fa-IR" sz="2400" b="1" i="0" u="none" strike="noStrike" dirty="0" smtClean="0">
                          <a:solidFill>
                            <a:srgbClr val="000000"/>
                          </a:solidFill>
                          <a:effectLst/>
                          <a:latin typeface="B Nazanin+ Black" pitchFamily="2" charset="-78"/>
                          <a:cs typeface="B Nazanin+ Black" pitchFamily="2" charset="-78"/>
                        </a:rPr>
                        <a:t>و تامین </a:t>
                      </a:r>
                      <a:r>
                        <a:rPr lang="fa-IR" sz="2400" b="1" i="0" u="none" strike="noStrike" dirty="0">
                          <a:solidFill>
                            <a:srgbClr val="000000"/>
                          </a:solidFill>
                          <a:effectLst/>
                          <a:latin typeface="B Nazanin+ Black" pitchFamily="2" charset="-78"/>
                          <a:cs typeface="B Nazanin+ Black" pitchFamily="2" charset="-78"/>
                        </a:rPr>
                        <a:t>تجهیزات وماشین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8000</a:t>
                      </a:r>
                    </a:p>
                  </a:txBody>
                  <a:tcPr marL="9525" marR="9525" marT="9525" marB="0" anchor="ctr">
                    <a:solidFill>
                      <a:schemeClr val="accent6">
                        <a:lumMod val="60000"/>
                        <a:lumOff val="40000"/>
                      </a:schemeClr>
                    </a:solidFill>
                  </a:tcPr>
                </a:tc>
              </a:tr>
              <a:tr h="720080">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310000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188000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59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pPr algn="ctr"/>
            <a:r>
              <a:rPr lang="fa-IR" sz="2800" b="1" dirty="0" smtClean="0">
                <a:solidFill>
                  <a:schemeClr val="bg2">
                    <a:lumMod val="50000"/>
                  </a:schemeClr>
                </a:solidFill>
                <a:cs typeface="B Titr" panose="00000700000000000000" pitchFamily="2" charset="-78"/>
              </a:rPr>
              <a:t>سازمان میراث فرهنگی، صنایع دستی و گردشگری استان اردبیل</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250002881"/>
              </p:ext>
            </p:extLst>
          </p:nvPr>
        </p:nvGraphicFramePr>
        <p:xfrm>
          <a:off x="323527" y="1031716"/>
          <a:ext cx="8064897" cy="468439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 و مرمت آثار و بناهای ثبت شده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در </a:t>
                      </a:r>
                      <a:r>
                        <a:rPr lang="fa-IR" sz="2400" b="1" i="0" u="none" strike="noStrike" dirty="0">
                          <a:solidFill>
                            <a:srgbClr val="000000"/>
                          </a:solidFill>
                          <a:effectLst/>
                          <a:latin typeface="B Nazanin+ Black" pitchFamily="2" charset="-78"/>
                          <a:cs typeface="B Nazanin+ Black" pitchFamily="2" charset="-78"/>
                        </a:rPr>
                        <a:t>اختیار دستگاه های دولتی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31000</a:t>
                      </a:r>
                    </a:p>
                  </a:txBody>
                  <a:tcPr marL="9525" marR="9525" marT="9525" marB="0" anchor="ctr"/>
                </a:tc>
                <a:tc>
                  <a:txBody>
                    <a:bodyPr/>
                    <a:lstStyle/>
                    <a:p>
                      <a:pPr algn="ctr" rtl="0" fontAlgn="ctr"/>
                      <a:r>
                        <a:rPr lang="fa-IR" sz="32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حفاظت و آماده سازی و مرمت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آثار </a:t>
                      </a:r>
                      <a:r>
                        <a:rPr lang="fa-IR" sz="2400" b="1" i="0" u="none" strike="noStrike" dirty="0">
                          <a:solidFill>
                            <a:srgbClr val="000000"/>
                          </a:solidFill>
                          <a:effectLst/>
                          <a:latin typeface="B Nazanin+ Black" pitchFamily="2" charset="-78"/>
                          <a:cs typeface="B Nazanin+ Black" pitchFamily="2" charset="-78"/>
                        </a:rPr>
                        <a:t>ثبت شده کشور در فهرست جهانی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550000</a:t>
                      </a:r>
                    </a:p>
                  </a:txBody>
                  <a:tcPr marL="9525" marR="9525" marT="9525" marB="0" anchor="ctr"/>
                </a:tc>
                <a:tc>
                  <a:txBody>
                    <a:bodyPr/>
                    <a:lstStyle/>
                    <a:p>
                      <a:pPr algn="ctr" rtl="0" fontAlgn="ctr"/>
                      <a:r>
                        <a:rPr lang="fa-IR" sz="3200" b="1" i="0" u="none" strike="noStrike" dirty="0">
                          <a:solidFill>
                            <a:srgbClr val="000000"/>
                          </a:solidFill>
                          <a:effectLst/>
                          <a:latin typeface="B Nazanin+ Black" pitchFamily="2" charset="-78"/>
                          <a:cs typeface="B Nazanin+ Black" pitchFamily="2" charset="-78"/>
                        </a:rPr>
                        <a:t>450000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خرید حریم و </a:t>
                      </a:r>
                      <a:r>
                        <a:rPr lang="fa-IR" sz="2400" b="1" i="0" u="none" strike="noStrike" dirty="0" smtClean="0">
                          <a:solidFill>
                            <a:srgbClr val="000000"/>
                          </a:solidFill>
                          <a:effectLst/>
                          <a:latin typeface="B Nazanin+ Black" pitchFamily="2" charset="-78"/>
                          <a:cs typeface="B Nazanin+ Black" pitchFamily="2" charset="-78"/>
                        </a:rPr>
                        <a:t>ابنیه</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 </a:t>
                      </a:r>
                      <a:r>
                        <a:rPr lang="fa-IR" sz="2400" b="1" i="0" u="none" strike="noStrike" dirty="0">
                          <a:solidFill>
                            <a:srgbClr val="000000"/>
                          </a:solidFill>
                          <a:effectLst/>
                          <a:latin typeface="B Nazanin+ Black" pitchFamily="2" charset="-78"/>
                          <a:cs typeface="B Nazanin+ Black" pitchFamily="2" charset="-78"/>
                        </a:rPr>
                        <a:t>و اشیاء باارزش تاریخی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140000</a:t>
                      </a:r>
                    </a:p>
                  </a:txBody>
                  <a:tcPr marL="9525" marR="9525" marT="9525" marB="0" anchor="ctr"/>
                </a:tc>
                <a:tc>
                  <a:txBody>
                    <a:bodyPr/>
                    <a:lstStyle/>
                    <a:p>
                      <a:pPr algn="ctr" rtl="0" fontAlgn="ctr"/>
                      <a:r>
                        <a:rPr lang="fa-IR" sz="32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ساماندهی و تعمیر بناهای مهم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تاریخی </a:t>
                      </a:r>
                      <a:r>
                        <a:rPr lang="fa-IR" sz="2400" b="1" i="0" u="none" strike="noStrike" dirty="0">
                          <a:solidFill>
                            <a:srgbClr val="000000"/>
                          </a:solidFill>
                          <a:effectLst/>
                          <a:latin typeface="B Nazanin+ Black" pitchFamily="2" charset="-78"/>
                          <a:cs typeface="B Nazanin+ Black" pitchFamily="2" charset="-78"/>
                        </a:rPr>
                        <a:t>و مساجد جامع تاریخی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350000</a:t>
                      </a:r>
                    </a:p>
                  </a:txBody>
                  <a:tcPr marL="9525" marR="9525" marT="9525" marB="0" anchor="ctr"/>
                </a:tc>
                <a:tc>
                  <a:txBody>
                    <a:bodyPr/>
                    <a:lstStyle/>
                    <a:p>
                      <a:pPr algn="ctr" rtl="0" fontAlgn="ctr"/>
                      <a:r>
                        <a:rPr lang="fa-IR" sz="3200" b="1" i="0" u="none" strike="noStrike" dirty="0">
                          <a:solidFill>
                            <a:srgbClr val="000000"/>
                          </a:solidFill>
                          <a:effectLst/>
                          <a:latin typeface="B Nazanin+ Black" pitchFamily="2" charset="-78"/>
                          <a:cs typeface="B Nazanin+ Black" pitchFamily="2" charset="-78"/>
                        </a:rPr>
                        <a:t>200000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ساماندهی و مرمت محوطه ها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و </a:t>
                      </a:r>
                      <a:r>
                        <a:rPr lang="fa-IR" sz="2400" b="1" i="0" u="none" strike="noStrike" dirty="0">
                          <a:solidFill>
                            <a:srgbClr val="000000"/>
                          </a:solidFill>
                          <a:effectLst/>
                          <a:latin typeface="B Nazanin+ Black" pitchFamily="2" charset="-78"/>
                          <a:cs typeface="B Nazanin+ Black" pitchFamily="2" charset="-78"/>
                        </a:rPr>
                        <a:t>باغهای تاریخی</a:t>
                      </a:r>
                      <a:r>
                        <a:rPr lang="fa-IR" sz="2400" b="1" i="0" u="none" strike="noStrike" dirty="0" smtClean="0">
                          <a:solidFill>
                            <a:srgbClr val="000000"/>
                          </a:solidFill>
                          <a:effectLst/>
                          <a:latin typeface="B Nazanin+ Black" pitchFamily="2" charset="-78"/>
                          <a:cs typeface="B Nazanin+ Black" pitchFamily="2" charset="-78"/>
                        </a:rPr>
                        <a:t>،</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 </a:t>
                      </a:r>
                      <a:r>
                        <a:rPr lang="fa-IR" sz="2400" b="1" i="0" u="none" strike="noStrike" dirty="0">
                          <a:solidFill>
                            <a:srgbClr val="000000"/>
                          </a:solidFill>
                          <a:effectLst/>
                          <a:latin typeface="B Nazanin+ Black" pitchFamily="2" charset="-78"/>
                          <a:cs typeface="B Nazanin+ Black" pitchFamily="2" charset="-78"/>
                        </a:rPr>
                        <a:t>بقاع متبرکه و آرامگاه های مفاخر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90000</a:t>
                      </a:r>
                    </a:p>
                  </a:txBody>
                  <a:tcPr marL="9525" marR="9525" marT="9525" marB="0" anchor="ctr"/>
                </a:tc>
                <a:tc>
                  <a:txBody>
                    <a:bodyPr/>
                    <a:lstStyle/>
                    <a:p>
                      <a:pPr algn="ctr" rtl="0" fontAlgn="ctr"/>
                      <a:r>
                        <a:rPr lang="fa-IR" sz="32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5769633"/>
      </p:ext>
    </p:extLst>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96433"/>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آموزش فنی وحرفه ای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659270685"/>
              </p:ext>
            </p:extLst>
          </p:nvPr>
        </p:nvGraphicFramePr>
        <p:xfrm>
          <a:off x="323527" y="1535772"/>
          <a:ext cx="8064897" cy="398146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04208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ساختمانها وتامین ماشین آلات وتجهیزات مراکزآموزشی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360000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واعتباری به آموزشگاههای آزاد</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68866</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35810</a:t>
                      </a:r>
                    </a:p>
                  </a:txBody>
                  <a:tcPr marL="9525" marR="9525" marT="9525" marB="0" anchor="ctr">
                    <a:solidFill>
                      <a:schemeClr val="accent6">
                        <a:lumMod val="60000"/>
                        <a:lumOff val="40000"/>
                      </a:schemeClr>
                    </a:solidFill>
                  </a:tcPr>
                </a:tc>
              </a:tr>
              <a:tr h="64807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 و تجهیز ساختمانهای اداری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1600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832</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520466</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396642</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72848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کمیته امدادامام خمینی(ره)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735560700"/>
              </p:ext>
            </p:extLst>
          </p:nvPr>
        </p:nvGraphicFramePr>
        <p:xfrm>
          <a:off x="323527" y="2255852"/>
          <a:ext cx="8064897" cy="239728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وتامین تجهیزات وماشین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33000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17501</a:t>
                      </a:r>
                    </a:p>
                  </a:txBody>
                  <a:tcPr marL="9525" marR="9525" marT="9525" marB="0" anchor="ctr">
                    <a:solidFill>
                      <a:schemeClr val="accent6">
                        <a:lumMod val="60000"/>
                        <a:lumOff val="40000"/>
                      </a:schemeClr>
                    </a:solidFill>
                  </a:tcPr>
                </a:tc>
              </a:tr>
              <a:tr h="792088">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33000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17501</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764704"/>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بازرسی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622918899"/>
              </p:ext>
            </p:extLst>
          </p:nvPr>
        </p:nvGraphicFramePr>
        <p:xfrm>
          <a:off x="323527" y="2111836"/>
          <a:ext cx="8064897" cy="246929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تکمیل، تعمیرات اساسی وتامین تجهیزات وماشین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368441"/>
            <a:ext cx="8819457" cy="900319"/>
          </a:xfrm>
        </p:spPr>
        <p:txBody>
          <a:bodyPr>
            <a:normAutofit/>
          </a:bodyPr>
          <a:lstStyle/>
          <a:p>
            <a:r>
              <a:rPr lang="fa-IR" sz="2800" b="1" dirty="0">
                <a:solidFill>
                  <a:schemeClr val="bg2">
                    <a:lumMod val="50000"/>
                  </a:schemeClr>
                </a:solidFill>
                <a:cs typeface="B Titr" panose="00000700000000000000" pitchFamily="2" charset="-78"/>
              </a:rPr>
              <a:t>دادگستری کل استان اردبیل</a:t>
            </a:r>
            <a:br>
              <a:rPr lang="fa-IR" sz="2800" b="1" dirty="0">
                <a:solidFill>
                  <a:schemeClr val="bg2">
                    <a:lumMod val="50000"/>
                  </a:schemeClr>
                </a:solidFill>
                <a:cs typeface="B Titr" panose="00000700000000000000" pitchFamily="2" charset="-78"/>
              </a:rPr>
            </a:b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580197453"/>
              </p:ext>
            </p:extLst>
          </p:nvPr>
        </p:nvGraphicFramePr>
        <p:xfrm>
          <a:off x="323527" y="1463764"/>
          <a:ext cx="8064897" cy="4125476"/>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9806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شوراهای حل اختلاف</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78000</a:t>
                      </a:r>
                    </a:p>
                  </a:txBody>
                  <a:tcPr marL="9525" marR="9525" marT="9525" marB="0" anchor="ctr">
                    <a:solidFill>
                      <a:schemeClr val="accent6">
                        <a:lumMod val="60000"/>
                        <a:lumOff val="40000"/>
                      </a:schemeClr>
                    </a:solidFill>
                  </a:tcPr>
                </a:tc>
              </a:tr>
              <a:tr h="11521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وتامین تجهیزات وماشین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400000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خرید،احداث و تجهیز256 دادگاه عمومی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950000</a:t>
                      </a:r>
                    </a:p>
                  </a:txBody>
                  <a:tcPr marL="9525" marR="9525" marT="9525" marB="0" anchor="ctr">
                    <a:solidFill>
                      <a:schemeClr val="accent6">
                        <a:lumMod val="60000"/>
                        <a:lumOff val="40000"/>
                      </a:schemeClr>
                    </a:solidFill>
                  </a:tcPr>
                </a:tc>
              </a:tr>
              <a:tr h="936104">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1380000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1428000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96433"/>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پزشکی قانونی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266347128"/>
              </p:ext>
            </p:extLst>
          </p:nvPr>
        </p:nvGraphicFramePr>
        <p:xfrm>
          <a:off x="323527" y="1679788"/>
          <a:ext cx="8064897" cy="369342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 وتجهیز 125 واحد پزشکی قانونی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350000</a:t>
                      </a:r>
                    </a:p>
                  </a:txBody>
                  <a:tcPr marL="9525" marR="9525" marT="9525" marB="0" anchor="ctr">
                    <a:solidFill>
                      <a:schemeClr val="accent6">
                        <a:lumMod val="60000"/>
                        <a:lumOff val="40000"/>
                      </a:schemeClr>
                    </a:solidFill>
                  </a:tcPr>
                </a:tc>
              </a:tr>
              <a:tr h="122413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80000</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330000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430000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296433"/>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زندانها و اقدامات تامینی و تربیتی استان اردبیل </a:t>
            </a:r>
          </a:p>
        </p:txBody>
      </p:sp>
      <p:sp>
        <p:nvSpPr>
          <p:cNvPr id="3" name="Rectangle 2"/>
          <p:cNvSpPr/>
          <p:nvPr/>
        </p:nvSpPr>
        <p:spPr>
          <a:xfrm>
            <a:off x="4889140" y="633770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575209589"/>
              </p:ext>
            </p:extLst>
          </p:nvPr>
        </p:nvGraphicFramePr>
        <p:xfrm>
          <a:off x="323527" y="1535772"/>
          <a:ext cx="8064897" cy="4125476"/>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1408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300000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و احداث 59 ندامتگاه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1450000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و احداث بازداشتگاههای موقت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140000</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1390000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1890000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5833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40449"/>
            <a:ext cx="8819457" cy="900319"/>
          </a:xfrm>
        </p:spPr>
        <p:txBody>
          <a:bodyPr>
            <a:normAutofit/>
          </a:bodyPr>
          <a:lstStyle/>
          <a:p>
            <a:r>
              <a:rPr lang="fa-IR" sz="2800" b="1" dirty="0">
                <a:solidFill>
                  <a:schemeClr val="bg2">
                    <a:lumMod val="50000"/>
                  </a:schemeClr>
                </a:solidFill>
                <a:cs typeface="B Titr" panose="00000700000000000000" pitchFamily="2" charset="-78"/>
              </a:rPr>
              <a:t>دیوان عدالت </a:t>
            </a:r>
            <a:r>
              <a:rPr lang="fa-IR" sz="2800" b="1" dirty="0" smtClean="0">
                <a:solidFill>
                  <a:schemeClr val="bg2">
                    <a:lumMod val="50000"/>
                  </a:schemeClr>
                </a:solidFill>
                <a:cs typeface="B Titr" panose="00000700000000000000" pitchFamily="2" charset="-78"/>
              </a:rPr>
              <a:t>اداری</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292062351"/>
              </p:ext>
            </p:extLst>
          </p:nvPr>
        </p:nvGraphicFramePr>
        <p:xfrm>
          <a:off x="323527" y="1823804"/>
          <a:ext cx="8064897" cy="246929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258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آلات(استان و ستاد)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117000</a:t>
                      </a:r>
                    </a:p>
                  </a:txBody>
                  <a:tcPr marL="9525" marR="9525" marT="9525" marB="0" anchor="ctr">
                    <a:solidFill>
                      <a:schemeClr val="accent6">
                        <a:lumMod val="60000"/>
                        <a:lumOff val="40000"/>
                      </a:schemeClr>
                    </a:solidFill>
                  </a:tcPr>
                </a:tc>
              </a:tr>
              <a:tr h="792088">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117000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ثبت اسناد واملاک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5098791"/>
              </p:ext>
            </p:extLst>
          </p:nvPr>
        </p:nvGraphicFramePr>
        <p:xfrm>
          <a:off x="323527" y="1031716"/>
          <a:ext cx="8064897" cy="477354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 وخرید 162 ساختمان ثبت اسناد و املاک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79500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330000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ساختمانها و احداث 51 واحد اداری سازمان ثبت اسناد و املاک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خرید و احداث و توسعه ساختمانهای ثبت اسناد و املاک </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300000</a:t>
                      </a:r>
                    </a:p>
                  </a:txBody>
                  <a:tcPr marL="9525" marR="9525" marT="9525" marB="0" anchor="ctr">
                    <a:solidFill>
                      <a:schemeClr val="accent6">
                        <a:lumMod val="60000"/>
                        <a:lumOff val="40000"/>
                      </a:schemeClr>
                    </a:solidFill>
                  </a:tcPr>
                </a:tc>
              </a:tr>
              <a:tr h="699115">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143000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638000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12457"/>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تعزیرات حکومتی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718563140"/>
              </p:ext>
            </p:extLst>
          </p:nvPr>
        </p:nvGraphicFramePr>
        <p:xfrm>
          <a:off x="323527" y="2039828"/>
          <a:ext cx="8064897" cy="261330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258104">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80000</a:t>
                      </a:r>
                    </a:p>
                  </a:txBody>
                  <a:tcPr marL="9525" marR="9525" marT="9525" marB="0" anchor="ctr">
                    <a:solidFill>
                      <a:schemeClr val="accent6">
                        <a:lumMod val="60000"/>
                        <a:lumOff val="40000"/>
                      </a:schemeClr>
                    </a:solidFill>
                  </a:tcPr>
                </a:tc>
              </a:tr>
              <a:tr h="936104">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80000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فرماندهی نیروی انتظامی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130747538"/>
              </p:ext>
            </p:extLst>
          </p:nvPr>
        </p:nvGraphicFramePr>
        <p:xfrm>
          <a:off x="323527" y="836712"/>
          <a:ext cx="8064897" cy="5044757"/>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4449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ستادهای استان و شهرستان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397600</a:t>
                      </a:r>
                    </a:p>
                  </a:txBody>
                  <a:tcPr marL="9525" marR="9525" marT="9525" marB="0" anchor="ctr">
                    <a:solidFill>
                      <a:schemeClr val="accent6">
                        <a:lumMod val="60000"/>
                        <a:lumOff val="40000"/>
                      </a:schemeClr>
                    </a:solidFill>
                  </a:tcPr>
                </a:tc>
              </a:tr>
              <a:tr h="48303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پاسگاههای مرزی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244000</a:t>
                      </a:r>
                    </a:p>
                  </a:txBody>
                  <a:tcPr marL="9525" marR="9525" marT="9525" marB="0" anchor="ctr">
                    <a:solidFill>
                      <a:schemeClr val="accent6">
                        <a:lumMod val="60000"/>
                        <a:lumOff val="40000"/>
                      </a:schemeClr>
                    </a:solidFill>
                  </a:tcPr>
                </a:tc>
              </a:tr>
              <a:tr h="7200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کنترل و مراقبت الکترونیکی عبور و مرور نقاط حادثه خیز جاده های اصلی کشور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58200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65264</a:t>
                      </a:r>
                    </a:p>
                  </a:txBody>
                  <a:tcPr marL="9525" marR="9525" marT="9525" marB="0" anchor="ctr">
                    <a:solidFill>
                      <a:schemeClr val="accent6">
                        <a:lumMod val="60000"/>
                        <a:lumOff val="40000"/>
                      </a:schemeClr>
                    </a:solidFill>
                  </a:tcPr>
                </a:tc>
              </a:tr>
              <a:tr h="483091">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گاز رسانی به اماکن ناجا(31 استان)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15200</a:t>
                      </a:r>
                    </a:p>
                  </a:txBody>
                  <a:tcPr marL="9525" marR="9525" marT="9525" marB="0" anchor="ctr">
                    <a:solidFill>
                      <a:schemeClr val="accent6">
                        <a:lumMod val="60000"/>
                        <a:lumOff val="40000"/>
                      </a:schemeClr>
                    </a:solidFill>
                  </a:tcPr>
                </a:tc>
              </a:tr>
              <a:tr h="43204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پاسگاههای انتظامی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127000</a:t>
                      </a:r>
                    </a:p>
                  </a:txBody>
                  <a:tcPr marL="9525" marR="9525" marT="9525" marB="0" anchor="ctr">
                    <a:solidFill>
                      <a:schemeClr val="accent6">
                        <a:lumMod val="60000"/>
                        <a:lumOff val="40000"/>
                      </a:schemeClr>
                    </a:solidFill>
                  </a:tcPr>
                </a:tc>
              </a:tr>
              <a:tr h="45306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 280 کلانتری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601600</a:t>
                      </a:r>
                    </a:p>
                  </a:txBody>
                  <a:tcPr marL="9525" marR="9525" marT="9525" marB="0" anchor="ctr">
                    <a:solidFill>
                      <a:schemeClr val="accent6">
                        <a:lumMod val="60000"/>
                        <a:lumOff val="40000"/>
                      </a:schemeClr>
                    </a:solidFill>
                  </a:tcPr>
                </a:tc>
              </a:tr>
              <a:tr h="50405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و بازسازی منازل سازمانی ناجا</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198000</a:t>
                      </a:r>
                    </a:p>
                  </a:txBody>
                  <a:tcPr marL="9525" marR="9525" marT="9525" marB="0" anchor="ctr">
                    <a:solidFill>
                      <a:schemeClr val="accent6">
                        <a:lumMod val="60000"/>
                        <a:lumOff val="40000"/>
                      </a:schemeClr>
                    </a:solidFill>
                  </a:tcPr>
                </a:tc>
              </a:tr>
              <a:tr h="50405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 اماکن ناجا</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125000</a:t>
                      </a:r>
                    </a:p>
                  </a:txBody>
                  <a:tcPr marL="9525" marR="9525" marT="9525" marB="0" anchor="ctr">
                    <a:solidFill>
                      <a:schemeClr val="accent6">
                        <a:lumMod val="60000"/>
                        <a:lumOff val="40000"/>
                      </a:schemeClr>
                    </a:solidFill>
                  </a:tcPr>
                </a:tc>
              </a:tr>
              <a:tr h="576064">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1503200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1773664</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69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pPr algn="ctr"/>
            <a:r>
              <a:rPr lang="fa-IR" sz="2800" b="1" dirty="0" smtClean="0">
                <a:solidFill>
                  <a:schemeClr val="bg2">
                    <a:lumMod val="50000"/>
                  </a:schemeClr>
                </a:solidFill>
                <a:cs typeface="B Titr" panose="00000700000000000000" pitchFamily="2" charset="-78"/>
              </a:rPr>
              <a:t>سازمان میراث فرهنگی، صنایع دستی و گردشگری استان اردبیل</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484287357"/>
              </p:ext>
            </p:extLst>
          </p:nvPr>
        </p:nvGraphicFramePr>
        <p:xfrm>
          <a:off x="323527" y="1031716"/>
          <a:ext cx="8064897" cy="4794513"/>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8609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مشارکت در تعمیر و مرمت ابنیه و اشیاء تاریخی و تکمیل موزه های در اختیار بخش غیردولتی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270000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149735</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 مرمت و حفاظت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بافتهای </a:t>
                      </a:r>
                      <a:r>
                        <a:rPr lang="fa-IR" sz="2400" b="1" i="0" u="none" strike="noStrike" dirty="0">
                          <a:solidFill>
                            <a:srgbClr val="000000"/>
                          </a:solidFill>
                          <a:effectLst/>
                          <a:latin typeface="B Nazanin+ Black" pitchFamily="2" charset="-78"/>
                          <a:cs typeface="B Nazanin+ Black" pitchFamily="2" charset="-78"/>
                        </a:rPr>
                        <a:t>تاریخی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های فنی و اعتباری به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بخش </a:t>
                      </a:r>
                      <a:r>
                        <a:rPr lang="fa-IR" sz="2400" b="1" i="0" u="none" strike="noStrike" dirty="0">
                          <a:solidFill>
                            <a:srgbClr val="000000"/>
                          </a:solidFill>
                          <a:effectLst/>
                          <a:latin typeface="B Nazanin+ Black" pitchFamily="2" charset="-78"/>
                          <a:cs typeface="B Nazanin+ Black" pitchFamily="2" charset="-78"/>
                        </a:rPr>
                        <a:t>غیر دولتی حوزه میراث فرهنگی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سیستم حفاظتی و </a:t>
                      </a:r>
                      <a:r>
                        <a:rPr lang="fa-IR" sz="2400" b="1" i="0" u="none" strike="noStrike" dirty="0" smtClean="0">
                          <a:solidFill>
                            <a:srgbClr val="000000"/>
                          </a:solidFill>
                          <a:effectLst/>
                          <a:latin typeface="B Nazanin+ Black" pitchFamily="2" charset="-78"/>
                          <a:cs typeface="B Nazanin+ Black" pitchFamily="2" charset="-78"/>
                        </a:rPr>
                        <a:t>ساخت</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 </a:t>
                      </a:r>
                      <a:r>
                        <a:rPr lang="fa-IR" sz="2400" b="1" i="0" u="none" strike="noStrike" dirty="0">
                          <a:solidFill>
                            <a:srgbClr val="000000"/>
                          </a:solidFill>
                          <a:effectLst/>
                          <a:latin typeface="B Nazanin+ Black" pitchFamily="2" charset="-78"/>
                          <a:cs typeface="B Nazanin+ Black" pitchFamily="2" charset="-78"/>
                        </a:rPr>
                        <a:t>مخازن امن در موزه ها و کاخ موزه 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های فنی و اعتباری </a:t>
                      </a:r>
                      <a:r>
                        <a:rPr lang="fa-IR" sz="2400" b="1" i="0" u="none" strike="noStrike" dirty="0" smtClean="0">
                          <a:solidFill>
                            <a:srgbClr val="000000"/>
                          </a:solidFill>
                          <a:effectLst/>
                          <a:latin typeface="B Nazanin+ Black" pitchFamily="2" charset="-78"/>
                          <a:cs typeface="B Nazanin+ Black" pitchFamily="2" charset="-78"/>
                        </a:rPr>
                        <a:t>به</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 </a:t>
                      </a:r>
                      <a:r>
                        <a:rPr lang="fa-IR" sz="2400" b="1" i="0" u="none" strike="noStrike" dirty="0">
                          <a:solidFill>
                            <a:srgbClr val="000000"/>
                          </a:solidFill>
                          <a:effectLst/>
                          <a:latin typeface="B Nazanin+ Black" pitchFamily="2" charset="-78"/>
                          <a:cs typeface="B Nazanin+ Black" pitchFamily="2" charset="-78"/>
                        </a:rPr>
                        <a:t>بخش غیر دولتی حوزه گردشگری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240000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36937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12457"/>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اطلاعات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242443838"/>
              </p:ext>
            </p:extLst>
          </p:nvPr>
        </p:nvGraphicFramePr>
        <p:xfrm>
          <a:off x="323527" y="2039828"/>
          <a:ext cx="8064897" cy="290134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04208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احداث منازل سازمانی در استانهای مرزی وزارت اطلاعات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145600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ایجاد فضاهای اداری در استان های مرزی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145600</a:t>
                      </a:r>
                    </a:p>
                  </a:txBody>
                  <a:tcPr marL="9525" marR="9525" marT="9525" marB="0" anchor="ctr">
                    <a:solidFill>
                      <a:schemeClr val="accent6">
                        <a:lumMod val="60000"/>
                        <a:lumOff val="40000"/>
                      </a:schemeClr>
                    </a:solidFill>
                  </a:tcPr>
                </a:tc>
              </a:tr>
              <a:tr h="64807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560000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291200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4557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4044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بنیادشهید وامور ایثارگران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898342457"/>
              </p:ext>
            </p:extLst>
          </p:nvPr>
        </p:nvGraphicFramePr>
        <p:xfrm>
          <a:off x="323527" y="1607780"/>
          <a:ext cx="8064897" cy="347740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11408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مراکزفرهنگی ورزشی وتوانبخشی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390000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230000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وتامین تجهیزات وماشین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5600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3000</a:t>
                      </a:r>
                    </a:p>
                  </a:txBody>
                  <a:tcPr marL="9525" marR="9525" marT="9525" marB="0" anchor="ctr">
                    <a:solidFill>
                      <a:schemeClr val="accent6">
                        <a:lumMod val="60000"/>
                        <a:lumOff val="40000"/>
                      </a:schemeClr>
                    </a:solidFill>
                  </a:tcPr>
                </a:tc>
              </a:tr>
              <a:tr h="936104">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395600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233000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76063"/>
            <a:ext cx="8819457" cy="900319"/>
          </a:xfrm>
        </p:spPr>
        <p:txBody>
          <a:bodyPr>
            <a:normAutofit/>
          </a:bodyPr>
          <a:lstStyle/>
          <a:p>
            <a:r>
              <a:rPr lang="fa-IR" sz="2800" b="1" dirty="0">
                <a:solidFill>
                  <a:schemeClr val="bg2">
                    <a:lumMod val="50000"/>
                  </a:schemeClr>
                </a:solidFill>
                <a:cs typeface="B Titr" panose="00000700000000000000" pitchFamily="2" charset="-78"/>
              </a:rPr>
              <a:t>جمعیت هلال احمر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581676069"/>
              </p:ext>
            </p:extLst>
          </p:nvPr>
        </p:nvGraphicFramePr>
        <p:xfrm>
          <a:off x="323527" y="1823804"/>
          <a:ext cx="8064897" cy="261330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33011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وتامین تجهیزات وماشین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44000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44000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صدا و سیمای مرکز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703801777"/>
              </p:ext>
            </p:extLst>
          </p:nvPr>
        </p:nvGraphicFramePr>
        <p:xfrm>
          <a:off x="323527" y="780633"/>
          <a:ext cx="8064897" cy="5149215"/>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200" b="1" i="0" u="none" strike="noStrike">
                          <a:solidFill>
                            <a:srgbClr val="000000"/>
                          </a:solidFill>
                          <a:effectLst/>
                          <a:latin typeface="B Nazanin+ Black" pitchFamily="2" charset="-78"/>
                          <a:cs typeface="B Nazanin+ Black" pitchFamily="2" charset="-78"/>
                        </a:rPr>
                        <a:t>افزایش و تکمیل پوشش شبکه های رادیویی ای.ام سراسری و استانی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40000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200" b="1" i="0" u="none" strike="noStrike" dirty="0">
                          <a:solidFill>
                            <a:srgbClr val="000000"/>
                          </a:solidFill>
                          <a:effectLst/>
                          <a:latin typeface="B Nazanin+ Black" pitchFamily="2" charset="-78"/>
                          <a:cs typeface="B Nazanin+ Black" pitchFamily="2" charset="-78"/>
                        </a:rPr>
                        <a:t>ایجاد و افزایش پوشش شبکه های تلویزیونی در نقاط فاقد پوشش</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40000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ایجاد و توسعه مراکز تولید و پخش در سراسر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110000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تبدیل فن آوری موجود به فن آوری پیشرفته (آنالوگ به دیجیتال)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400000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توسعه ارتباطات رادیویی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200" b="1" i="0" u="none" strike="noStrike" dirty="0">
                          <a:solidFill>
                            <a:srgbClr val="000000"/>
                          </a:solidFill>
                          <a:effectLst/>
                          <a:latin typeface="B Nazanin+ Black" pitchFamily="2" charset="-78"/>
                          <a:cs typeface="B Nazanin+ Black" pitchFamily="2" charset="-78"/>
                        </a:rPr>
                        <a:t>توسعه زیرساخت ارتباطی مورد نیاز سیگنال رسانی زمینی صدا و سیما با استفاده از فیبر نوری و لینکهای رادیویی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60000</a:t>
                      </a:r>
                    </a:p>
                  </a:txBody>
                  <a:tcPr marL="9525" marR="9525" marT="9525" marB="0" anchor="ctr">
                    <a:solidFill>
                      <a:schemeClr val="accent6">
                        <a:lumMod val="60000"/>
                        <a:lumOff val="40000"/>
                      </a:schemeClr>
                    </a:solidFill>
                  </a:tcPr>
                </a:tc>
              </a:tr>
              <a:tr h="0">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750000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استانداری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71254909"/>
              </p:ext>
            </p:extLst>
          </p:nvPr>
        </p:nvGraphicFramePr>
        <p:xfrm>
          <a:off x="323527" y="836712"/>
          <a:ext cx="8064897" cy="5040560"/>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58901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برگزاری انتخابات مکانیزه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25000</a:t>
                      </a:r>
                    </a:p>
                  </a:txBody>
                  <a:tcPr marL="9525" marR="9525" marT="9525" marB="0" anchor="ctr">
                    <a:solidFill>
                      <a:schemeClr val="accent6">
                        <a:lumMod val="60000"/>
                        <a:lumOff val="40000"/>
                      </a:schemeClr>
                    </a:solidFill>
                  </a:tcPr>
                </a:tc>
              </a:tr>
              <a:tr h="50405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تقویت بنیه امنیتی و انتظامی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156000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تقویت و کنترل و انسداد مرزهای کشور با الویت شرق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1042000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 به ایجاد مراکز جمع آوری و ساماندهی متکدیان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2500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مطالعه و اجرای مقاوم سازی مراکز امدادرسانی و آتش نشانی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2500</a:t>
                      </a:r>
                    </a:p>
                  </a:txBody>
                  <a:tcPr marL="9525" marR="9525" marT="9525" marB="0" anchor="ctr">
                    <a:solidFill>
                      <a:schemeClr val="accent6">
                        <a:lumMod val="60000"/>
                        <a:lumOff val="40000"/>
                      </a:schemeClr>
                    </a:solidFill>
                  </a:tcPr>
                </a:tc>
              </a:tr>
              <a:tr h="513169">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احداث ساختمان استانداری 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79208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استاندارد سازی استانداریها ، فرمانداریها و بخشداریها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144900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r>
              <a:rPr lang="fa-IR" sz="2800" b="1" dirty="0">
                <a:solidFill>
                  <a:schemeClr val="bg2">
                    <a:lumMod val="50000"/>
                  </a:schemeClr>
                </a:solidFill>
                <a:cs typeface="B Titr" panose="00000700000000000000" pitchFamily="2" charset="-78"/>
              </a:rPr>
              <a:t>استانداری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113255177"/>
              </p:ext>
            </p:extLst>
          </p:nvPr>
        </p:nvGraphicFramePr>
        <p:xfrm>
          <a:off x="323527" y="836712"/>
          <a:ext cx="8064897" cy="489654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805036">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60000</a:t>
                      </a:r>
                    </a:p>
                  </a:txBody>
                  <a:tcPr marL="9525" marR="9525" marT="9525" marB="0" anchor="ctr">
                    <a:solidFill>
                      <a:schemeClr val="accent6">
                        <a:lumMod val="60000"/>
                        <a:lumOff val="40000"/>
                      </a:schemeClr>
                    </a:solidFill>
                  </a:tcPr>
                </a:tc>
              </a:tr>
              <a:tr h="568047">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تکمیل راه های مرزی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50000</a:t>
                      </a:r>
                    </a:p>
                  </a:txBody>
                  <a:tcPr marL="9525" marR="9525" marT="9525" marB="0" anchor="ctr">
                    <a:solidFill>
                      <a:schemeClr val="accent6">
                        <a:lumMod val="60000"/>
                        <a:lumOff val="40000"/>
                      </a:schemeClr>
                    </a:solidFill>
                  </a:tcPr>
                </a:tc>
              </a:tr>
              <a:tr h="800105">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و 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4500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2500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تامین تجهیزات سازمان مدیریت بحران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2000</a:t>
                      </a:r>
                    </a:p>
                  </a:txBody>
                  <a:tcPr marL="9525" marR="9525" marT="9525" marB="0" anchor="ctr">
                    <a:solidFill>
                      <a:schemeClr val="accent6">
                        <a:lumMod val="60000"/>
                        <a:lumOff val="40000"/>
                      </a:schemeClr>
                    </a:solidFill>
                  </a:tcPr>
                </a:tc>
              </a:tr>
              <a:tr h="57606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707</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1500</a:t>
                      </a:r>
                    </a:p>
                  </a:txBody>
                  <a:tcPr marL="9525" marR="9525" marT="9525" marB="0" anchor="ctr">
                    <a:solidFill>
                      <a:schemeClr val="accent6">
                        <a:lumMod val="60000"/>
                        <a:lumOff val="40000"/>
                      </a:schemeClr>
                    </a:solidFill>
                  </a:tcPr>
                </a:tc>
              </a:tr>
              <a:tr h="86409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تجهیز و ساماندهی آتش نشانی و خدمات ایمنی و نجات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176802</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137500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581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استانداری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892175622"/>
              </p:ext>
            </p:extLst>
          </p:nvPr>
        </p:nvGraphicFramePr>
        <p:xfrm>
          <a:off x="323527" y="1052736"/>
          <a:ext cx="8064897" cy="453650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09306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 به توسعه و نوسازی ناوگان حمل و نقل عمومی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260000</a:t>
                      </a:r>
                    </a:p>
                  </a:txBody>
                  <a:tcPr marL="9525" marR="9525" marT="9525" marB="0" anchor="ctr">
                    <a:solidFill>
                      <a:schemeClr val="accent6">
                        <a:lumMod val="60000"/>
                        <a:lumOff val="40000"/>
                      </a:schemeClr>
                    </a:solidFill>
                  </a:tcPr>
                </a:tc>
              </a:tr>
              <a:tr h="108012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اجرای طرح های پدافند غیرعامل دستگاههای اجرایی </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750000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390000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و مشارکت در احداث شبکه آبیاری فضای سبز شهری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35000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1008112">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4226909</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2281500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453336"/>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581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368441"/>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ثبت احوال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616173343"/>
              </p:ext>
            </p:extLst>
          </p:nvPr>
        </p:nvGraphicFramePr>
        <p:xfrm>
          <a:off x="323527" y="1751796"/>
          <a:ext cx="8064897" cy="318937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04208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8000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صدور کارت ملی هوشمند</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110000</a:t>
                      </a:r>
                    </a:p>
                  </a:txBody>
                  <a:tcPr marL="9525" marR="9525" marT="9525" marB="0" anchor="ctr">
                    <a:solidFill>
                      <a:schemeClr val="accent6">
                        <a:lumMod val="60000"/>
                        <a:lumOff val="40000"/>
                      </a:schemeClr>
                    </a:solidFill>
                  </a:tcPr>
                </a:tc>
              </a:tr>
              <a:tr h="792088">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209000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118000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4044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امور اقتصادی و دارایی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860173951"/>
              </p:ext>
            </p:extLst>
          </p:nvPr>
        </p:nvGraphicFramePr>
        <p:xfrm>
          <a:off x="323527" y="1751796"/>
          <a:ext cx="8064897" cy="275732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33011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16000</a:t>
                      </a:r>
                    </a:p>
                  </a:txBody>
                  <a:tcPr marL="9525" marR="9525" marT="9525" marB="0" anchor="ctr">
                    <a:solidFill>
                      <a:schemeClr val="accent6">
                        <a:lumMod val="60000"/>
                        <a:lumOff val="40000"/>
                      </a:schemeClr>
                    </a:solidFill>
                  </a:tcPr>
                </a:tc>
              </a:tr>
              <a:tr h="1008112">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16000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88640"/>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امور مالیاتی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048467312"/>
              </p:ext>
            </p:extLst>
          </p:nvPr>
        </p:nvGraphicFramePr>
        <p:xfrm>
          <a:off x="323527" y="1247740"/>
          <a:ext cx="8064897" cy="405346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04208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290000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تعمیرات اساسی ساختمانها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380000</a:t>
                      </a:r>
                    </a:p>
                  </a:txBody>
                  <a:tcPr marL="9525" marR="9525" marT="9525" marB="0" anchor="ctr">
                    <a:solidFill>
                      <a:schemeClr val="accent6">
                        <a:lumMod val="60000"/>
                        <a:lumOff val="40000"/>
                      </a:schemeClr>
                    </a:solidFill>
                  </a:tcPr>
                </a:tc>
              </a:tr>
              <a:tr h="936104">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تامین و تکمیل ساختمانهای موردنیاز </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980000</a:t>
                      </a:r>
                    </a:p>
                  </a:txBody>
                  <a:tcPr marL="9525" marR="9525" marT="9525" marB="0" anchor="ctr">
                    <a:solidFill>
                      <a:schemeClr val="accent6">
                        <a:lumMod val="60000"/>
                        <a:lumOff val="40000"/>
                      </a:schemeClr>
                    </a:solidFill>
                  </a:tcPr>
                </a:tc>
              </a:tr>
              <a:tr h="720080">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1860000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1650000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79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a:bodyPr>
          <a:lstStyle/>
          <a:p>
            <a:pPr algn="ctr"/>
            <a:r>
              <a:rPr lang="fa-IR" sz="2800" b="1" dirty="0" smtClean="0">
                <a:solidFill>
                  <a:schemeClr val="bg2">
                    <a:lumMod val="50000"/>
                  </a:schemeClr>
                </a:solidFill>
                <a:cs typeface="B Titr" panose="00000700000000000000" pitchFamily="2" charset="-78"/>
              </a:rPr>
              <a:t>سازمان میراث فرهنگی، صنایع دستی و گردشگری استان اردبیل</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370764866"/>
              </p:ext>
            </p:extLst>
          </p:nvPr>
        </p:nvGraphicFramePr>
        <p:xfrm>
          <a:off x="323527" y="802010"/>
          <a:ext cx="8064897" cy="5024219"/>
        </p:xfrm>
        <a:graphic>
          <a:graphicData uri="http://schemas.openxmlformats.org/drawingml/2006/table">
            <a:tbl>
              <a:tblPr rtl="1">
                <a:tableStyleId>{08FB837D-C827-4EFA-A057-4D05807E0F7C}</a:tableStyleId>
              </a:tblPr>
              <a:tblGrid>
                <a:gridCol w="624452"/>
                <a:gridCol w="445011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04208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400" b="1" i="0" u="none" strike="noStrike" dirty="0" smtClean="0">
                          <a:solidFill>
                            <a:srgbClr val="000000"/>
                          </a:solidFill>
                          <a:effectLst/>
                          <a:latin typeface="B Nazanin+ Black" pitchFamily="2" charset="-78"/>
                          <a:cs typeface="B Nazanin+ Black" pitchFamily="2" charset="-78"/>
                        </a:rPr>
                        <a:t>مطالعه،شناسایی،امکان</a:t>
                      </a:r>
                      <a:r>
                        <a:rPr lang="fa-IR" sz="2400" b="1" i="0" u="none" strike="noStrike" baseline="0" dirty="0" smtClean="0">
                          <a:solidFill>
                            <a:srgbClr val="000000"/>
                          </a:solidFill>
                          <a:effectLst/>
                          <a:latin typeface="B Nazanin+ Black" pitchFamily="2" charset="-78"/>
                          <a:cs typeface="B Nazanin+ Black" pitchFamily="2" charset="-78"/>
                        </a:rPr>
                        <a:t> </a:t>
                      </a:r>
                      <a:r>
                        <a:rPr lang="fa-IR" sz="2400" b="1" i="0" u="none" strike="noStrike" dirty="0" smtClean="0">
                          <a:solidFill>
                            <a:srgbClr val="000000"/>
                          </a:solidFill>
                          <a:effectLst/>
                          <a:latin typeface="B Nazanin+ Black" pitchFamily="2" charset="-78"/>
                          <a:cs typeface="B Nazanin+ Black" pitchFamily="2" charset="-78"/>
                        </a:rPr>
                        <a:t>سنجی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و ایجاد زیرساخت های مورد نیاز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در مناطق </a:t>
                      </a:r>
                      <a:r>
                        <a:rPr lang="fa-IR" sz="2400" b="1" i="0" u="none" strike="noStrike" dirty="0">
                          <a:solidFill>
                            <a:srgbClr val="000000"/>
                          </a:solidFill>
                          <a:effectLst/>
                          <a:latin typeface="B Nazanin+ Black" pitchFamily="2" charset="-78"/>
                          <a:cs typeface="B Nazanin+ Black" pitchFamily="2" charset="-78"/>
                        </a:rPr>
                        <a:t>نمونه گردشگری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80000</a:t>
                      </a:r>
                    </a:p>
                  </a:txBody>
                  <a:tcPr marL="9525" marR="9525" marT="9525" marB="0" anchor="ctr">
                    <a:solidFill>
                      <a:schemeClr val="accent6">
                        <a:lumMod val="60000"/>
                        <a:lumOff val="40000"/>
                      </a:schemeClr>
                    </a:solidFill>
                  </a:tcPr>
                </a:tc>
              </a:tr>
              <a:tr h="813053">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 </a:t>
                      </a:r>
                      <a:r>
                        <a:rPr lang="fa-IR" sz="2400" b="1" i="0" u="none" strike="noStrike" dirty="0" smtClean="0">
                          <a:solidFill>
                            <a:srgbClr val="000000"/>
                          </a:solidFill>
                          <a:effectLst/>
                          <a:latin typeface="B Nazanin+ Black" pitchFamily="2" charset="-78"/>
                          <a:cs typeface="B Nazanin+ Black" pitchFamily="2" charset="-78"/>
                        </a:rPr>
                        <a:t>و ایجاد اردوگاه ها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و مجتمع </a:t>
                      </a:r>
                      <a:r>
                        <a:rPr lang="fa-IR" sz="2400" b="1" i="0" u="none" strike="noStrike" dirty="0">
                          <a:solidFill>
                            <a:srgbClr val="000000"/>
                          </a:solidFill>
                          <a:effectLst/>
                          <a:latin typeface="B Nazanin+ Black" pitchFamily="2" charset="-78"/>
                          <a:cs typeface="B Nazanin+ Black" pitchFamily="2" charset="-78"/>
                        </a:rPr>
                        <a:t>های خدمات گردشگری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240000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127000</a:t>
                      </a:r>
                    </a:p>
                  </a:txBody>
                  <a:tcPr marL="9525" marR="9525" marT="9525" marB="0" anchor="ctr">
                    <a:solidFill>
                      <a:schemeClr val="accent6">
                        <a:lumMod val="60000"/>
                        <a:lumOff val="40000"/>
                      </a:schemeClr>
                    </a:solidFill>
                  </a:tcPr>
                </a:tc>
              </a:tr>
              <a:tr h="108012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مطالعه</a:t>
                      </a:r>
                      <a:r>
                        <a:rPr lang="fa-IR" sz="2400" b="1" i="0" u="none" strike="noStrike" dirty="0" smtClean="0">
                          <a:solidFill>
                            <a:srgbClr val="000000"/>
                          </a:solidFill>
                          <a:effectLst/>
                          <a:latin typeface="B Nazanin+ Black" pitchFamily="2" charset="-78"/>
                          <a:cs typeface="B Nazanin+ Black" pitchFamily="2" charset="-78"/>
                        </a:rPr>
                        <a:t>، شناسایی، امکان </a:t>
                      </a:r>
                      <a:r>
                        <a:rPr lang="fa-IR" sz="2400" b="1" i="0" u="none" strike="noStrike" dirty="0">
                          <a:solidFill>
                            <a:srgbClr val="000000"/>
                          </a:solidFill>
                          <a:effectLst/>
                          <a:latin typeface="B Nazanin+ Black" pitchFamily="2" charset="-78"/>
                          <a:cs typeface="B Nazanin+ Black" pitchFamily="2" charset="-78"/>
                        </a:rPr>
                        <a:t>سنجی </a:t>
                      </a:r>
                      <a:r>
                        <a:rPr lang="fa-IR" sz="2400" b="1" i="0" u="none" strike="noStrike" dirty="0" smtClean="0">
                          <a:solidFill>
                            <a:srgbClr val="000000"/>
                          </a:solidFill>
                          <a:effectLst/>
                          <a:latin typeface="B Nazanin+ Black" pitchFamily="2" charset="-78"/>
                          <a:cs typeface="B Nazanin+ Black" pitchFamily="2" charset="-78"/>
                        </a:rPr>
                        <a:t>و ایجاد زیرساخت های مورد نیاز</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 قطب ها و محورهای </a:t>
                      </a:r>
                      <a:r>
                        <a:rPr lang="fa-IR" sz="2400" b="1" i="0" u="none" strike="noStrike" dirty="0">
                          <a:solidFill>
                            <a:srgbClr val="000000"/>
                          </a:solidFill>
                          <a:effectLst/>
                          <a:latin typeface="B Nazanin+ Black" pitchFamily="2" charset="-78"/>
                          <a:cs typeface="B Nazanin+ Black" pitchFamily="2" charset="-78"/>
                        </a:rPr>
                        <a:t>گردشگری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110000</a:t>
                      </a:r>
                    </a:p>
                  </a:txBody>
                  <a:tcPr marL="9525" marR="9525" marT="9525" marB="0" anchor="ctr">
                    <a:solidFill>
                      <a:schemeClr val="accent6">
                        <a:lumMod val="60000"/>
                        <a:lumOff val="40000"/>
                      </a:schemeClr>
                    </a:solidFill>
                  </a:tcPr>
                </a:tc>
              </a:tr>
              <a:tr h="837411">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کمکهای فنی واعتباری به بخش غیردولتی حوزه صنایع دستی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380000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کمکهای فنی واعتباری </a:t>
                      </a:r>
                      <a:r>
                        <a:rPr lang="fa-IR" sz="2400" b="1" i="0" u="none" strike="noStrike" dirty="0" smtClean="0">
                          <a:solidFill>
                            <a:srgbClr val="000000"/>
                          </a:solidFill>
                          <a:effectLst/>
                          <a:latin typeface="B Nazanin+ Black" pitchFamily="2" charset="-78"/>
                          <a:cs typeface="B Nazanin+ Black" pitchFamily="2" charset="-78"/>
                        </a:rPr>
                        <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و احداث </a:t>
                      </a:r>
                      <a:r>
                        <a:rPr lang="fa-IR" sz="2400" b="1" i="0" u="none" strike="noStrike" dirty="0">
                          <a:solidFill>
                            <a:srgbClr val="000000"/>
                          </a:solidFill>
                          <a:effectLst/>
                          <a:latin typeface="B Nazanin+ Black" pitchFamily="2" charset="-78"/>
                          <a:cs typeface="B Nazanin+ Black" pitchFamily="2" charset="-78"/>
                        </a:rPr>
                        <a:t>سرویسهای بهداشتی بین راهی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105006</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32047"/>
            <a:ext cx="8819457" cy="900319"/>
          </a:xfrm>
        </p:spPr>
        <p:txBody>
          <a:bodyPr>
            <a:normAutofit/>
          </a:bodyPr>
          <a:lstStyle/>
          <a:p>
            <a:r>
              <a:rPr lang="fa-IR" sz="2800" b="1" dirty="0">
                <a:solidFill>
                  <a:schemeClr val="bg2">
                    <a:lumMod val="50000"/>
                  </a:schemeClr>
                </a:solidFill>
                <a:cs typeface="B Titr" panose="00000700000000000000" pitchFamily="2" charset="-78"/>
              </a:rPr>
              <a:t>شرکت گاز استان </a:t>
            </a:r>
            <a:r>
              <a:rPr lang="fa-IR" sz="2800" b="1" dirty="0" smtClean="0">
                <a:solidFill>
                  <a:schemeClr val="bg2">
                    <a:lumMod val="50000"/>
                  </a:schemeClr>
                </a:solidFill>
                <a:cs typeface="B Titr" panose="00000700000000000000" pitchFamily="2" charset="-78"/>
              </a:rPr>
              <a:t>اردبیل</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301152708"/>
              </p:ext>
            </p:extLst>
          </p:nvPr>
        </p:nvGraphicFramePr>
        <p:xfrm>
          <a:off x="323527" y="1607780"/>
          <a:ext cx="8064897" cy="2757324"/>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47412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گاز رسانی به روستاهای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5000</a:t>
                      </a:r>
                    </a:p>
                  </a:txBody>
                  <a:tcPr marL="9525" marR="9525" marT="9525" marB="0" anchor="ctr">
                    <a:solidFill>
                      <a:schemeClr val="accent6">
                        <a:lumMod val="60000"/>
                        <a:lumOff val="40000"/>
                      </a:schemeClr>
                    </a:solidFill>
                  </a:tcPr>
                </a:tc>
              </a:tr>
              <a:tr h="864096">
                <a:tc gridSpan="2">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404664"/>
            <a:ext cx="8819457" cy="900319"/>
          </a:xfrm>
        </p:spPr>
        <p:txBody>
          <a:bodyPr>
            <a:normAutofit/>
          </a:bodyPr>
          <a:lstStyle/>
          <a:p>
            <a:r>
              <a:rPr lang="fa-IR" sz="2800" b="1" dirty="0">
                <a:solidFill>
                  <a:schemeClr val="bg2">
                    <a:lumMod val="50000"/>
                  </a:schemeClr>
                </a:solidFill>
                <a:cs typeface="B Titr" panose="00000700000000000000" pitchFamily="2" charset="-78"/>
              </a:rPr>
              <a:t>شرکت سهامی ارتباطات زیر </a:t>
            </a:r>
            <a:r>
              <a:rPr lang="fa-IR" sz="2800" b="1" dirty="0" smtClean="0">
                <a:solidFill>
                  <a:schemeClr val="bg2">
                    <a:lumMod val="50000"/>
                  </a:schemeClr>
                </a:solidFill>
                <a:cs typeface="B Titr" panose="00000700000000000000" pitchFamily="2" charset="-78"/>
              </a:rPr>
              <a:t>ساخت</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560403652"/>
              </p:ext>
            </p:extLst>
          </p:nvPr>
        </p:nvGraphicFramePr>
        <p:xfrm>
          <a:off x="323527" y="1679788"/>
          <a:ext cx="8064897" cy="297334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6764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توسعه زیرساخت ارتباطی موردنیاز سیگنال رسانی زمینی صداوسیما با استفاده از فیبر نوری و لینکهای رادیویی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60000</a:t>
                      </a:r>
                    </a:p>
                  </a:txBody>
                  <a:tcPr marL="9525" marR="9525" marT="9525" marB="0" anchor="ctr">
                    <a:solidFill>
                      <a:schemeClr val="accent6">
                        <a:lumMod val="60000"/>
                        <a:lumOff val="40000"/>
                      </a:schemeClr>
                    </a:solidFill>
                  </a:tcPr>
                </a:tc>
              </a:tr>
              <a:tr h="877848">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81</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191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حفاظت محیط </a:t>
            </a:r>
            <a:r>
              <a:rPr lang="fa-IR" sz="2800" b="1" dirty="0" smtClean="0">
                <a:solidFill>
                  <a:schemeClr val="bg2">
                    <a:lumMod val="50000"/>
                  </a:schemeClr>
                </a:solidFill>
                <a:cs typeface="B Titr" panose="00000700000000000000" pitchFamily="2" charset="-78"/>
              </a:rPr>
              <a:t>زیست</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112167113"/>
              </p:ext>
            </p:extLst>
          </p:nvPr>
        </p:nvGraphicFramePr>
        <p:xfrm>
          <a:off x="323527" y="1031716"/>
          <a:ext cx="8064897" cy="462953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474128">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تدوین و اجرای طرح های توجیهی-تفصیلی مناطق چهارگانه تحت مدیریت سازمان حفاظت محیط زیست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52000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155000</a:t>
                      </a:r>
                    </a:p>
                  </a:txBody>
                  <a:tcPr marL="9525" marR="9525" marT="9525" marB="0" anchor="ctr">
                    <a:solidFill>
                      <a:schemeClr val="accent6">
                        <a:lumMod val="60000"/>
                        <a:lumOff val="40000"/>
                      </a:schemeClr>
                    </a:solidFill>
                  </a:tcPr>
                </a:tc>
              </a:tr>
              <a:tr h="1224136">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حفاظت از تنوع زیستی درسطح زیست بوم هاوگونه های جانوری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145000</a:t>
                      </a:r>
                    </a:p>
                  </a:txBody>
                  <a:tcPr marL="9525" marR="9525" marT="9525" marB="0" anchor="ctr">
                    <a:solidFill>
                      <a:schemeClr val="accent6">
                        <a:lumMod val="60000"/>
                        <a:lumOff val="40000"/>
                      </a:schemeClr>
                    </a:solidFill>
                  </a:tcPr>
                </a:tc>
              </a:tr>
              <a:tr h="72008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ایجاد سیستم کنترل و پایش آلودگی هوا</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220000</a:t>
                      </a:r>
                    </a:p>
                  </a:txBody>
                  <a:tcPr marL="9525" marR="9525" marT="9525" marB="0" anchor="ctr">
                    <a:solidFill>
                      <a:schemeClr val="accent6">
                        <a:lumMod val="60000"/>
                        <a:lumOff val="40000"/>
                      </a:schemeClr>
                    </a:solidFill>
                  </a:tcPr>
                </a:tc>
              </a:tr>
              <a:tr h="792088">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347000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520000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191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a:bodyPr>
          <a:lstStyle/>
          <a:p>
            <a:r>
              <a:rPr lang="fa-IR" sz="2800" b="1" dirty="0">
                <a:solidFill>
                  <a:schemeClr val="bg2">
                    <a:lumMod val="50000"/>
                  </a:schemeClr>
                </a:solidFill>
                <a:cs typeface="B Titr" panose="00000700000000000000" pitchFamily="2" charset="-78"/>
              </a:rPr>
              <a:t>اداره کل ارتباطات و فناوری </a:t>
            </a:r>
            <a:r>
              <a:rPr lang="fa-IR" sz="2800" b="1" dirty="0" smtClean="0">
                <a:solidFill>
                  <a:schemeClr val="bg2">
                    <a:lumMod val="50000"/>
                  </a:schemeClr>
                </a:solidFill>
                <a:cs typeface="B Titr" panose="00000700000000000000" pitchFamily="2" charset="-78"/>
              </a:rPr>
              <a:t>اطلاعات</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918425488"/>
              </p:ext>
            </p:extLst>
          </p:nvPr>
        </p:nvGraphicFramePr>
        <p:xfrm>
          <a:off x="323527" y="1031716"/>
          <a:ext cx="8064897" cy="4773548"/>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970072">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ایجاد و توسعه متوازن منطقه ای خدمات بخش ارتباطات و فناوری اطلاعات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200" b="1" i="0" u="none" strike="noStrike">
                          <a:solidFill>
                            <a:srgbClr val="000000"/>
                          </a:solidFill>
                          <a:effectLst/>
                          <a:latin typeface="B Nazanin+ Black" pitchFamily="2" charset="-78"/>
                          <a:cs typeface="B Nazanin+ Black" pitchFamily="2" charset="-78"/>
                        </a:rPr>
                        <a:t>ایجاد و توسعه بستر های ارتقای توان داخلی، خدمات دولت هوشمند و محتوای بومی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10000</a:t>
                      </a:r>
                    </a:p>
                  </a:txBody>
                  <a:tcPr marL="9525" marR="9525" marT="9525" marB="0" anchor="ctr">
                    <a:solidFill>
                      <a:schemeClr val="accent6">
                        <a:lumMod val="60000"/>
                        <a:lumOff val="40000"/>
                      </a:schemeClr>
                    </a:solidFill>
                  </a:tcPr>
                </a:tc>
              </a:tr>
              <a:tr h="1008112">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200" b="1" i="0" u="none" strike="noStrike" dirty="0">
                          <a:solidFill>
                            <a:srgbClr val="000000"/>
                          </a:solidFill>
                          <a:effectLst/>
                          <a:latin typeface="B Nazanin+ Black" pitchFamily="2" charset="-78"/>
                          <a:cs typeface="B Nazanin+ Black" pitchFamily="2" charset="-78"/>
                        </a:rPr>
                        <a:t>ایجاد و توسعه زیرساخت ها و خدمات کاربردی بخش ارتباطات و فناوری اطلاعات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20000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400" b="1" i="0" u="none" strike="noStrike">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15000</a:t>
                      </a:r>
                    </a:p>
                  </a:txBody>
                  <a:tcPr marL="9525" marR="9525" marT="9525" marB="0" anchor="ctr">
                    <a:solidFill>
                      <a:schemeClr val="accent6">
                        <a:lumMod val="60000"/>
                        <a:lumOff val="40000"/>
                      </a:schemeClr>
                    </a:solidFill>
                  </a:tcPr>
                </a:tc>
              </a:tr>
              <a:tr h="627107">
                <a:tc gridSpan="2">
                  <a:txBody>
                    <a:bodyPr/>
                    <a:lstStyle/>
                    <a:p>
                      <a:pPr algn="ctr" rtl="1" fontAlgn="ctr"/>
                      <a:r>
                        <a:rPr lang="fa-IR" sz="2400" b="1" i="0" u="none" strike="noStrike">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110000</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65000</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191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a:t>
            </a:r>
            <a:r>
              <a:rPr kumimoji="0" lang="fa-IR" sz="3600" b="1" i="0" u="none" strike="noStrike" cap="none" normalizeH="0" baseline="0" dirty="0" smtClean="0">
                <a:ln>
                  <a:noFill/>
                </a:ln>
                <a:solidFill>
                  <a:srgbClr val="212120"/>
                </a:solidFill>
                <a:effectLst/>
                <a:latin typeface="B Yekan+" pitchFamily="2" charset="-78"/>
                <a:cs typeface="B Yekan+" pitchFamily="2" charset="-78"/>
              </a:rPr>
              <a:t>دوم</a:t>
            </a:r>
            <a:r>
              <a:rPr kumimoji="0" lang="en-US" sz="3600" b="1" i="0" u="none" strike="noStrike" cap="none" normalizeH="0" baseline="0" dirty="0" smtClean="0">
                <a:ln>
                  <a:noFill/>
                </a:ln>
                <a:solidFill>
                  <a:srgbClr val="212120"/>
                </a:solidFill>
                <a:effectLst/>
                <a:latin typeface="B Yekan+" pitchFamily="2" charset="-78"/>
                <a:cs typeface="B Yekan+" pitchFamily="2" charset="-78"/>
              </a:rPr>
              <a:t>:</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77889" y="3461848"/>
            <a:ext cx="7920880"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l" fontAlgn="base">
              <a:spcBef>
                <a:spcPct val="0"/>
              </a:spcBef>
              <a:spcAft>
                <a:spcPct val="0"/>
              </a:spcAft>
            </a:pPr>
            <a:r>
              <a:rPr lang="fa-IR" sz="3600" b="1" dirty="0">
                <a:solidFill>
                  <a:srgbClr val="FFFFFF"/>
                </a:solidFill>
                <a:latin typeface="Arial" pitchFamily="34" charset="0"/>
                <a:cs typeface="A Iranian Sans" pitchFamily="2" charset="-78"/>
              </a:rPr>
              <a:t>طرح‌های تملک دارائی‌های سرمایه‌ای مـــــلـی (خــــاص) در ســـال 1397</a:t>
            </a:r>
          </a:p>
        </p:txBody>
      </p:sp>
    </p:spTree>
    <p:extLst>
      <p:ext uri="{BB962C8B-B14F-4D97-AF65-F5344CB8AC3E}">
        <p14:creationId xmlns:p14="http://schemas.microsoft.com/office/powerpoint/2010/main" val="1742561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سرمایه ای ملی(خاص) استان اردبیل </a:t>
            </a:r>
            <a:r>
              <a:rPr lang="fa-IR" sz="2800" b="1" dirty="0" smtClean="0">
                <a:solidFill>
                  <a:schemeClr val="bg2">
                    <a:lumMod val="50000"/>
                  </a:schemeClr>
                </a:solidFill>
                <a:cs typeface="B Titr" panose="00000700000000000000" pitchFamily="2" charset="-78"/>
              </a:rPr>
              <a:t>در سال97</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657256589"/>
              </p:ext>
            </p:extLst>
          </p:nvPr>
        </p:nvGraphicFramePr>
        <p:xfrm>
          <a:off x="251520" y="764704"/>
          <a:ext cx="8365489" cy="5143500"/>
        </p:xfrm>
        <a:graphic>
          <a:graphicData uri="http://schemas.openxmlformats.org/drawingml/2006/table">
            <a:tbl>
              <a:tblPr rtl="1">
                <a:tableStyleId>{08FB837D-C827-4EFA-A057-4D05807E0F7C}</a:tableStyleId>
              </a:tblPr>
              <a:tblGrid>
                <a:gridCol w="411162"/>
                <a:gridCol w="2312915"/>
                <a:gridCol w="2069171"/>
                <a:gridCol w="1118106"/>
                <a:gridCol w="1235284"/>
                <a:gridCol w="1218851"/>
              </a:tblGrid>
              <a:tr h="453068">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اتصال اردبیل به شبکه ریلی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مادر تخصصی ساخت و توسعه زیربناهای حمل و نقل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908000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1354585</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8721170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200" b="1" i="0" u="none" strike="noStrike" dirty="0">
                          <a:solidFill>
                            <a:srgbClr val="000000"/>
                          </a:solidFill>
                          <a:effectLst/>
                          <a:latin typeface="B Nazanin+ Black" pitchFamily="2" charset="-78"/>
                          <a:cs typeface="B Nazanin+ Black" pitchFamily="2" charset="-78"/>
                        </a:rPr>
                        <a:t>احداث باند دوم اردبیل- مشکین شهر- اهر</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مادر تخصصی ساخت و توسعه زیربناهای حمل و نقل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21700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2261854</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200" b="1" i="0" u="none" strike="noStrike" dirty="0">
                          <a:solidFill>
                            <a:srgbClr val="000000"/>
                          </a:solidFill>
                          <a:effectLst/>
                          <a:latin typeface="B Nazanin+ Black" pitchFamily="2" charset="-78"/>
                          <a:cs typeface="B Nazanin+ Black" pitchFamily="2" charset="-78"/>
                        </a:rPr>
                        <a:t>احداث راه اصلی کلور- درام</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وزارت راه و شهرسازی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191783</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1829842</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احداث راه اصلی میانه-میاندوآب،</a:t>
                      </a:r>
                      <a:r>
                        <a:rPr lang="fa-IR" sz="2000" b="1" i="0" u="sng" strike="noStrike" dirty="0">
                          <a:solidFill>
                            <a:srgbClr val="000000"/>
                          </a:solidFill>
                          <a:effectLst/>
                          <a:latin typeface="B Nazanin+ Black" pitchFamily="2" charset="-78"/>
                          <a:cs typeface="B Nazanin+ Black" pitchFamily="2" charset="-78"/>
                        </a:rPr>
                        <a:t> </a:t>
                      </a:r>
                      <a:r>
                        <a:rPr lang="fa-IR" sz="2000" b="1" i="0" u="none" strike="noStrike" dirty="0">
                          <a:solidFill>
                            <a:srgbClr val="000000"/>
                          </a:solidFill>
                          <a:effectLst/>
                          <a:latin typeface="B Nazanin+ Black" pitchFamily="2" charset="-78"/>
                          <a:cs typeface="B Nazanin+ Black" pitchFamily="2" charset="-78"/>
                        </a:rPr>
                        <a:t>فیروزآباد- آق کند ، رضوانشهر- خلخال و فیروز آباد- خلخال</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مادر تخصصی ساخت و توسعه زیربناهای حمل و نقل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103300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1257456</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697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سرمایه ای ملی(خاص) استان اردبیل </a:t>
            </a:r>
            <a:r>
              <a:rPr lang="fa-IR" sz="2800" b="1" dirty="0" smtClean="0">
                <a:solidFill>
                  <a:schemeClr val="bg2">
                    <a:lumMod val="50000"/>
                  </a:schemeClr>
                </a:solidFill>
                <a:cs typeface="B Titr" panose="00000700000000000000" pitchFamily="2" charset="-78"/>
              </a:rPr>
              <a:t>در سال97</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173725192"/>
              </p:ext>
            </p:extLst>
          </p:nvPr>
        </p:nvGraphicFramePr>
        <p:xfrm>
          <a:off x="251520" y="792063"/>
          <a:ext cx="8365489" cy="5143500"/>
        </p:xfrm>
        <a:graphic>
          <a:graphicData uri="http://schemas.openxmlformats.org/drawingml/2006/table">
            <a:tbl>
              <a:tblPr rtl="1">
                <a:tableStyleId>{08FB837D-C827-4EFA-A057-4D05807E0F7C}</a:tableStyleId>
              </a:tblPr>
              <a:tblGrid>
                <a:gridCol w="411162"/>
                <a:gridCol w="2655503"/>
                <a:gridCol w="1559982"/>
                <a:gridCol w="1284707"/>
                <a:gridCol w="1140693"/>
                <a:gridCol w="1313442"/>
              </a:tblGrid>
              <a:tr h="453068">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بهسازی راه اصلی بستان آباد- تبریز- مرند- سه راهی ایو اوغلی، میاندوآب- آذر شهر، اردبیل-سراب- بستان آباد و احداث کمربندی میاندوآب و کمربندی بناب</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مادر تخصصی ساخت و توسعه زیربناهای حمل و نقل کشور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110000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3325586</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بهسازی راه اصلی جلفا- اصلاندوز- پارس آباد- بیله سوار</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وزارت راه و شهرسازی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22200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5090626</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بهسازی راه اصلی سه راهی رضی- امیرکندی-لنگان - گرمی - بیله سوار</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وزارت راه و شهرسازی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9700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236683</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بهسازی راه اصلی نمین -  آستارا ، ... و اردبیل- سرچم</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وزارت راه و شهرسازی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320000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250000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7286420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86</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191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سرمایه ای ملی(خاص) استان اردبیل </a:t>
            </a:r>
            <a:r>
              <a:rPr lang="fa-IR" sz="2800" b="1" dirty="0" smtClean="0">
                <a:solidFill>
                  <a:schemeClr val="bg2">
                    <a:lumMod val="50000"/>
                  </a:schemeClr>
                </a:solidFill>
                <a:cs typeface="B Titr" panose="00000700000000000000" pitchFamily="2" charset="-78"/>
              </a:rPr>
              <a:t>در سال97</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847137924"/>
              </p:ext>
            </p:extLst>
          </p:nvPr>
        </p:nvGraphicFramePr>
        <p:xfrm>
          <a:off x="251520" y="836712"/>
          <a:ext cx="8365489" cy="5067300"/>
        </p:xfrm>
        <a:graphic>
          <a:graphicData uri="http://schemas.openxmlformats.org/drawingml/2006/table">
            <a:tbl>
              <a:tblPr rtl="1">
                <a:tableStyleId>{08FB837D-C827-4EFA-A057-4D05807E0F7C}</a:tableStyleId>
              </a:tblPr>
              <a:tblGrid>
                <a:gridCol w="411162"/>
                <a:gridCol w="2141621"/>
                <a:gridCol w="2804212"/>
                <a:gridCol w="901642"/>
                <a:gridCol w="793410"/>
                <a:gridCol w="1313442"/>
              </a:tblGrid>
              <a:tr h="453068">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توسعه بهره برداری از رودخانه بالهارود در محدوده اردبیل</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1006156</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ساختمان سد عمارت</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3893379</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ساختمان شبکه آبیاری و زهکشی خداآفرین</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10317304</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احداث بیمارستان آموزشی جایگزین فاطمی اردبیل</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سازمان مجری ساختمانها و تاسیسات دولتی و عمومی، شرکت مادر تخصصی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1000000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بهبود استاندارد تجهیزات بیمارستانها</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دانشگاه علوم پزشکی و خدمات بهداشتی، درمانی استان اردبیل-بهداشت و درمان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12500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12400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697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سرمایه ای ملی(خاص) استان اردبیل </a:t>
            </a:r>
            <a:r>
              <a:rPr lang="fa-IR" sz="2800" b="1" dirty="0" smtClean="0">
                <a:solidFill>
                  <a:schemeClr val="bg2">
                    <a:lumMod val="50000"/>
                  </a:schemeClr>
                </a:solidFill>
                <a:cs typeface="B Titr" panose="00000700000000000000" pitchFamily="2" charset="-78"/>
              </a:rPr>
              <a:t>در سال97</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3989389638"/>
              </p:ext>
            </p:extLst>
          </p:nvPr>
        </p:nvGraphicFramePr>
        <p:xfrm>
          <a:off x="251520" y="781015"/>
          <a:ext cx="8365489" cy="5168265"/>
        </p:xfrm>
        <a:graphic>
          <a:graphicData uri="http://schemas.openxmlformats.org/drawingml/2006/table">
            <a:tbl>
              <a:tblPr rtl="1">
                <a:tableStyleId>{08FB837D-C827-4EFA-A057-4D05807E0F7C}</a:tableStyleId>
              </a:tblPr>
              <a:tblGrid>
                <a:gridCol w="411162"/>
                <a:gridCol w="2484209"/>
                <a:gridCol w="2470570"/>
                <a:gridCol w="955758"/>
                <a:gridCol w="1009874"/>
                <a:gridCol w="1033916"/>
              </a:tblGrid>
              <a:tr h="453068">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تعمیرات اساسی بیمارستانها</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دانشگاه علوم پزشکی و خدمات بهداشتی، درمانی استان اردبیل-بهداشت و درمان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15</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مطالعه و احداث ورزشگاههای خرم آباد، الیگودرز، بروجرد، شهرکرد، اردبیل، بناب و گنبد کاووس</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سازمان مجری ساختمانها و تاسیسات دولتی و عمومی شرکت مادر تخصصی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270000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144500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467413</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16</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مطالعه، احداث و تکمیل سالن های 6000 نفری در شهرهای ساری، تبریز، اردبیل، سنندج، یزد، مشهد، اصفهان، رشت و همدان</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شرکت سهامی توسعه و نگهداری اماکن ورزشی کشور</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250000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190000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592224</a:t>
                      </a:r>
                    </a:p>
                  </a:txBody>
                  <a:tcPr marL="9525" marR="9525" marT="9525" marB="0" anchor="ctr">
                    <a:solidFill>
                      <a:schemeClr val="accent6">
                        <a:lumMod val="60000"/>
                        <a:lumOff val="40000"/>
                      </a:schemeClr>
                    </a:solidFill>
                  </a:tcPr>
                </a:tc>
              </a:tr>
              <a:tr h="563428">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احداث مجتمع فرهنگی هنری در اردبیل</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وزارت فرهنگ و ارشاد اسلامی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76000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88937</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697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سرمایه ای ملی(خاص) استان اردبیل </a:t>
            </a:r>
            <a:r>
              <a:rPr lang="fa-IR" sz="2800" b="1" dirty="0" smtClean="0">
                <a:solidFill>
                  <a:schemeClr val="bg2">
                    <a:lumMod val="50000"/>
                  </a:schemeClr>
                </a:solidFill>
                <a:cs typeface="B Titr" panose="00000700000000000000" pitchFamily="2" charset="-78"/>
              </a:rPr>
              <a:t>در سال97</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496136228"/>
              </p:ext>
            </p:extLst>
          </p:nvPr>
        </p:nvGraphicFramePr>
        <p:xfrm>
          <a:off x="251520" y="836712"/>
          <a:ext cx="8365489" cy="4838700"/>
        </p:xfrm>
        <a:graphic>
          <a:graphicData uri="http://schemas.openxmlformats.org/drawingml/2006/table">
            <a:tbl>
              <a:tblPr rtl="1">
                <a:tableStyleId>{08FB837D-C827-4EFA-A057-4D05807E0F7C}</a:tableStyleId>
              </a:tblPr>
              <a:tblGrid>
                <a:gridCol w="411162"/>
                <a:gridCol w="2195737"/>
                <a:gridCol w="2362338"/>
                <a:gridCol w="1181168"/>
                <a:gridCol w="1118106"/>
                <a:gridCol w="1096978"/>
              </a:tblGrid>
              <a:tr h="453068">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18</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احداث آموزشکده فنی و حرفه ای اردبیل</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دانشگاه فنی و حرفه ای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125000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19</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تعمیرات اساسی و تامین تجهیزات و ماشین آلات</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دانشگاه علوم پزشکی و خدمات بهداشتی، درمانی استان اردبیل-اجرای برنامه های آموزشی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2080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تامین فضاهای آموزشی و کمک آموزشی</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دانشگاه علوم پزشکی و خدمات بهداشتی، درمانی استان اردبیل-اجرای برنامه های آموزشی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26000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80000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تعمیرات اساسی، خرید تجهیزات و محوطه سازی و تاسیسات زیربنایی</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دانشگاه محقق اردبیلی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34756</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36955</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89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697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548680"/>
            <a:ext cx="8819457" cy="900319"/>
          </a:xfrm>
        </p:spPr>
        <p:txBody>
          <a:bodyPr>
            <a:normAutofit/>
          </a:bodyPr>
          <a:lstStyle/>
          <a:p>
            <a:pPr algn="ctr"/>
            <a:r>
              <a:rPr lang="fa-IR" sz="2800" b="1" dirty="0" smtClean="0">
                <a:solidFill>
                  <a:schemeClr val="bg2">
                    <a:lumMod val="50000"/>
                  </a:schemeClr>
                </a:solidFill>
                <a:cs typeface="B Titr" panose="00000700000000000000" pitchFamily="2" charset="-78"/>
              </a:rPr>
              <a:t>سازمان میراث فرهنگی، صنایع دستی و گردشگری استان اردبیل</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990142615"/>
              </p:ext>
            </p:extLst>
          </p:nvPr>
        </p:nvGraphicFramePr>
        <p:xfrm>
          <a:off x="323527" y="1895812"/>
          <a:ext cx="8064897" cy="3189372"/>
        </p:xfrm>
        <a:graphic>
          <a:graphicData uri="http://schemas.openxmlformats.org/drawingml/2006/table">
            <a:tbl>
              <a:tblPr rtl="1">
                <a:tableStyleId>{08FB837D-C827-4EFA-A057-4D05807E0F7C}</a:tableStyleId>
              </a:tblPr>
              <a:tblGrid>
                <a:gridCol w="749872"/>
                <a:gridCol w="4324692"/>
                <a:gridCol w="1264414"/>
                <a:gridCol w="1725919"/>
              </a:tblGrid>
              <a:tr h="419100">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ردیف</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96</a:t>
                      </a:r>
                    </a:p>
                  </a:txBody>
                  <a:tcPr marL="9525" marR="9525" marT="9525" marB="0" anchor="ctr">
                    <a:solidFill>
                      <a:schemeClr val="bg2">
                        <a:lumMod val="25000"/>
                      </a:schemeClr>
                    </a:solidFill>
                  </a:tcPr>
                </a:tc>
                <a:tc>
                  <a:txBody>
                    <a:bodyPr/>
                    <a:lstStyle/>
                    <a:p>
                      <a:pPr algn="ctr" rtl="1" fontAlgn="ctr"/>
                      <a:r>
                        <a:rPr lang="fa-IR" sz="2400" b="1" i="0" u="none" strike="noStrike" dirty="0">
                          <a:solidFill>
                            <a:schemeClr val="bg1"/>
                          </a:solidFill>
                          <a:effectLst/>
                          <a:latin typeface="B Nazanin+ Black" pitchFamily="2" charset="-78"/>
                          <a:cs typeface="B Nazanin+ Black" pitchFamily="2" charset="-78"/>
                        </a:rPr>
                        <a:t>مصوب 97</a:t>
                      </a:r>
                    </a:p>
                  </a:txBody>
                  <a:tcPr marL="9525" marR="9525" marT="9525" marB="0" anchor="ctr">
                    <a:solidFill>
                      <a:schemeClr val="bg2">
                        <a:lumMod val="25000"/>
                      </a:schemeClr>
                    </a:solidFill>
                  </a:tcPr>
                </a:tc>
              </a:tr>
              <a:tr h="16764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16</a:t>
                      </a:r>
                    </a:p>
                  </a:txBody>
                  <a:tcPr marL="9525" marR="9525" marT="9525" marB="0" anchor="ctr"/>
                </a:tc>
                <a:tc>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حفاظت و آماده </a:t>
                      </a:r>
                      <a:r>
                        <a:rPr lang="fa-IR" sz="2400" b="1" i="0" u="none" strike="noStrike" dirty="0" smtClean="0">
                          <a:solidFill>
                            <a:srgbClr val="000000"/>
                          </a:solidFill>
                          <a:effectLst/>
                          <a:latin typeface="B Nazanin+ Black" pitchFamily="2" charset="-78"/>
                          <a:cs typeface="B Nazanin+ Black" pitchFamily="2" charset="-78"/>
                        </a:rPr>
                        <a:t>سازی</a:t>
                      </a:r>
                      <a:br>
                        <a:rPr lang="fa-IR" sz="2400" b="1" i="0" u="none" strike="noStrike" dirty="0" smtClean="0">
                          <a:solidFill>
                            <a:srgbClr val="000000"/>
                          </a:solidFill>
                          <a:effectLst/>
                          <a:latin typeface="B Nazanin+ Black" pitchFamily="2" charset="-78"/>
                          <a:cs typeface="B Nazanin+ Black" pitchFamily="2" charset="-78"/>
                        </a:rPr>
                      </a:br>
                      <a:r>
                        <a:rPr lang="fa-IR" sz="2400" b="1" i="0" u="none" strike="noStrike" dirty="0" smtClean="0">
                          <a:solidFill>
                            <a:srgbClr val="000000"/>
                          </a:solidFill>
                          <a:effectLst/>
                          <a:latin typeface="B Nazanin+ Black" pitchFamily="2" charset="-78"/>
                          <a:cs typeface="B Nazanin+ Black" pitchFamily="2" charset="-78"/>
                        </a:rPr>
                        <a:t> </a:t>
                      </a:r>
                      <a:r>
                        <a:rPr lang="fa-IR" sz="2400" b="1" i="0" u="none" strike="noStrike" dirty="0">
                          <a:solidFill>
                            <a:srgbClr val="000000"/>
                          </a:solidFill>
                          <a:effectLst/>
                          <a:latin typeface="B Nazanin+ Black" pitchFamily="2" charset="-78"/>
                          <a:cs typeface="B Nazanin+ Black" pitchFamily="2" charset="-78"/>
                        </a:rPr>
                        <a:t>و مرمت پایگاههای حفاظتی و پژوهشی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350000</a:t>
                      </a:r>
                    </a:p>
                  </a:txBody>
                  <a:tcPr marL="9525" marR="9525" marT="9525" marB="0" anchor="ctr"/>
                </a:tc>
                <a:tc>
                  <a:txBody>
                    <a:bodyPr/>
                    <a:lstStyle/>
                    <a:p>
                      <a:pPr algn="ctr" rtl="0" fontAlgn="ctr"/>
                      <a:r>
                        <a:rPr lang="fa-IR" sz="2800" b="1" i="0" u="none" strike="noStrike">
                          <a:solidFill>
                            <a:srgbClr val="000000"/>
                          </a:solidFill>
                          <a:effectLst/>
                          <a:latin typeface="B Nazanin+ Black" pitchFamily="2" charset="-78"/>
                          <a:cs typeface="B Nazanin+ Black" pitchFamily="2" charset="-78"/>
                        </a:rPr>
                        <a:t>270000</a:t>
                      </a:r>
                    </a:p>
                  </a:txBody>
                  <a:tcPr marL="9525" marR="9525" marT="9525" marB="0" anchor="ctr">
                    <a:solidFill>
                      <a:schemeClr val="accent6">
                        <a:lumMod val="60000"/>
                        <a:lumOff val="40000"/>
                      </a:schemeClr>
                    </a:solidFill>
                  </a:tcPr>
                </a:tc>
              </a:tr>
              <a:tr h="1093872">
                <a:tc gridSpan="2">
                  <a:txBody>
                    <a:bodyPr/>
                    <a:lstStyle/>
                    <a:p>
                      <a:pPr algn="ctr" rtl="1" fontAlgn="ctr"/>
                      <a:r>
                        <a:rPr lang="fa-IR" sz="28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chemeClr val="accent3">
                        <a:lumMod val="60000"/>
                        <a:lumOff val="40000"/>
                      </a:schemeClr>
                    </a:solidFill>
                  </a:tcPr>
                </a:tc>
                <a:tc hMerge="1">
                  <a:txBody>
                    <a:bodyPr/>
                    <a:lstStyle/>
                    <a:p>
                      <a:pPr rtl="1"/>
                      <a:endParaRPr lang="fa-IR"/>
                    </a:p>
                  </a:txBody>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3611006</a:t>
                      </a:r>
                    </a:p>
                  </a:txBody>
                  <a:tcPr marL="9525" marR="9525" marT="9525" marB="0" anchor="ctr">
                    <a:solidFill>
                      <a:schemeClr val="accent3">
                        <a:lumMod val="60000"/>
                        <a:lumOff val="40000"/>
                      </a:schemeClr>
                    </a:solidFill>
                  </a:tcPr>
                </a:tc>
                <a:tc>
                  <a:txBody>
                    <a:bodyPr/>
                    <a:lstStyle/>
                    <a:p>
                      <a:pPr algn="ctr" rtl="0" fontAlgn="ctr"/>
                      <a:r>
                        <a:rPr lang="fa-IR" sz="2800" b="1" i="0" u="none" strike="noStrike" dirty="0">
                          <a:solidFill>
                            <a:srgbClr val="000000"/>
                          </a:solidFill>
                          <a:effectLst/>
                          <a:latin typeface="B Nazanin+ Black" pitchFamily="2" charset="-78"/>
                          <a:cs typeface="B Nazanin+ Black" pitchFamily="2" charset="-78"/>
                        </a:rPr>
                        <a:t>1996735</a:t>
                      </a:r>
                    </a:p>
                  </a:txBody>
                  <a:tcPr marL="9525" marR="9525" marT="9525" marB="0" anchor="ctr">
                    <a:solidFill>
                      <a:schemeClr val="accent3">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5855546"/>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سرمایه ای ملی(خاص) استان اردبیل </a:t>
            </a:r>
            <a:r>
              <a:rPr lang="fa-IR" sz="2800" b="1" dirty="0" smtClean="0">
                <a:solidFill>
                  <a:schemeClr val="bg2">
                    <a:lumMod val="50000"/>
                  </a:schemeClr>
                </a:solidFill>
                <a:cs typeface="B Titr" panose="00000700000000000000" pitchFamily="2" charset="-78"/>
              </a:rPr>
              <a:t>در سال97</a:t>
            </a:r>
            <a:endParaRPr lang="fa-IR" sz="28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586786227"/>
              </p:ext>
            </p:extLst>
          </p:nvPr>
        </p:nvGraphicFramePr>
        <p:xfrm>
          <a:off x="251520" y="764704"/>
          <a:ext cx="8365489" cy="5132070"/>
        </p:xfrm>
        <a:graphic>
          <a:graphicData uri="http://schemas.openxmlformats.org/drawingml/2006/table">
            <a:tbl>
              <a:tblPr rtl="1">
                <a:tableStyleId>{08FB837D-C827-4EFA-A057-4D05807E0F7C}</a:tableStyleId>
              </a:tblPr>
              <a:tblGrid>
                <a:gridCol w="411162"/>
                <a:gridCol w="2195737"/>
                <a:gridCol w="2082810"/>
                <a:gridCol w="1118106"/>
                <a:gridCol w="1181170"/>
                <a:gridCol w="1376504"/>
              </a:tblGrid>
              <a:tr h="453068">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22</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تعمیرات اساسی، خرید تجهیزات و محوطه سازی و تاسیسات زیربنایی</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دانشگاه محقق اردبیلی-دانشکده فناوری های نوین نمین</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7074</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6096</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23</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احداث و تجهیز دانشکده ادبیات و علوم انسانی</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دانشگاه محقق اردبیلی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50256</a:t>
                      </a:r>
                    </a:p>
                  </a:txBody>
                  <a:tcPr marL="9525" marR="9525" marT="9525" marB="0" anchor="ctr">
                    <a:solidFill>
                      <a:schemeClr val="accent6">
                        <a:lumMod val="60000"/>
                        <a:lumOff val="40000"/>
                      </a:schemeClr>
                    </a:solidFill>
                  </a:tcPr>
                </a:tc>
              </a:tr>
              <a:tr h="8382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24</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تعمیرات اساسی و خرید تجهیزات و ماشین آلات</a:t>
                      </a:r>
                    </a:p>
                  </a:txBody>
                  <a:tcPr marL="9525" marR="9525" marT="9525" marB="0" anchor="ctr"/>
                </a:tc>
                <a:tc>
                  <a:txBody>
                    <a:bodyPr/>
                    <a:lstStyle/>
                    <a:p>
                      <a:pPr algn="ctr" rtl="1" fontAlgn="ctr"/>
                      <a:r>
                        <a:rPr lang="fa-IR" sz="1900" b="1" i="0" u="none" strike="noStrike">
                          <a:solidFill>
                            <a:srgbClr val="000000"/>
                          </a:solidFill>
                          <a:effectLst/>
                          <a:latin typeface="B Nazanin+ Black" pitchFamily="2" charset="-78"/>
                          <a:cs typeface="B Nazanin+ Black" pitchFamily="2" charset="-78"/>
                        </a:rPr>
                        <a:t>دانشگاه محقق اردبیلی-دانشکده کشاورزی و منابع طبیعی مغان</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7074</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6096</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41910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25</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تعمیرات اساسی و خرید تجهیزات و ماشین آلات</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دانشگاه محقق اردبیلی-دانشکده کشاورزی مشکین شهر</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7074</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6096</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0">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26</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تعمیرات اساسی و خرید تجهیزات و ماشین آلات</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پارک علم و فناوری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0">
                <a:tc gridSpan="3">
                  <a:txBody>
                    <a:bodyPr/>
                    <a:lstStyle/>
                    <a:p>
                      <a:pPr algn="ctr" rtl="1" fontAlgn="ctr"/>
                      <a:r>
                        <a:rPr lang="fa-IR" sz="2400" b="1" i="0" u="none" strike="noStrike" dirty="0">
                          <a:solidFill>
                            <a:srgbClr val="000000"/>
                          </a:solidFill>
                          <a:effectLst/>
                          <a:latin typeface="B Nazanin+ Black" pitchFamily="2" charset="-78"/>
                          <a:cs typeface="B Nazanin+ Black" pitchFamily="2" charset="-78"/>
                        </a:rPr>
                        <a:t>جمع کل </a:t>
                      </a:r>
                    </a:p>
                  </a:txBody>
                  <a:tcPr marL="9525" marR="9525" marT="9525" marB="0" anchor="ctr">
                    <a:solidFill>
                      <a:srgbClr val="FFC000"/>
                    </a:solidFill>
                  </a:tcPr>
                </a:tc>
                <a:tc hMerge="1">
                  <a:txBody>
                    <a:bodyPr/>
                    <a:lstStyle/>
                    <a:p>
                      <a:pPr rtl="1"/>
                      <a:endParaRPr lang="fa-IR"/>
                    </a:p>
                  </a:txBody>
                  <a:tcPr/>
                </a:tc>
                <a:tc hMerge="1">
                  <a:txBody>
                    <a:bodyPr/>
                    <a:lstStyle/>
                    <a:p>
                      <a:pPr rtl="1"/>
                      <a:endParaRPr lang="fa-IR"/>
                    </a:p>
                  </a:txBody>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2421381</a:t>
                      </a:r>
                    </a:p>
                  </a:txBody>
                  <a:tcPr marL="9525" marR="9525" marT="9525" marB="0" anchor="ctr">
                    <a:solidFill>
                      <a:srgbClr val="FFC000"/>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2976594</a:t>
                      </a:r>
                    </a:p>
                  </a:txBody>
                  <a:tcPr marL="9525" marR="9525" marT="9525" marB="0" anchor="ctr">
                    <a:solidFill>
                      <a:srgbClr val="FFC000"/>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47630306</a:t>
                      </a:r>
                    </a:p>
                  </a:txBody>
                  <a:tcPr marL="9525" marR="9525" marT="9525" marB="0" anchor="ctr">
                    <a:solidFill>
                      <a:srgbClr val="FFC000"/>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90</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697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a:t>
            </a:r>
            <a:r>
              <a:rPr kumimoji="0" lang="fa-IR" sz="3600" b="1" i="0" u="none" strike="noStrike" cap="none" normalizeH="0" baseline="0" dirty="0" smtClean="0">
                <a:ln>
                  <a:noFill/>
                </a:ln>
                <a:solidFill>
                  <a:srgbClr val="212120"/>
                </a:solidFill>
                <a:effectLst/>
                <a:latin typeface="B Yekan+" pitchFamily="2" charset="-78"/>
                <a:cs typeface="B Yekan+" pitchFamily="2" charset="-78"/>
              </a:rPr>
              <a:t>سوم</a:t>
            </a:r>
            <a:r>
              <a:rPr kumimoji="0" lang="en-US" sz="3600" b="1" i="0" u="none" strike="noStrike" cap="none" normalizeH="0" baseline="0" dirty="0" smtClean="0">
                <a:ln>
                  <a:noFill/>
                </a:ln>
                <a:solidFill>
                  <a:srgbClr val="212120"/>
                </a:solidFill>
                <a:effectLst/>
                <a:latin typeface="B Yekan+" pitchFamily="2" charset="-78"/>
                <a:cs typeface="B Yekan+" pitchFamily="2" charset="-78"/>
              </a:rPr>
              <a:t>:</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323528" y="3461848"/>
            <a:ext cx="8458608"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l" fontAlgn="base">
              <a:spcBef>
                <a:spcPct val="0"/>
              </a:spcBef>
              <a:spcAft>
                <a:spcPct val="0"/>
              </a:spcAft>
            </a:pPr>
            <a:r>
              <a:rPr lang="fa-IR" sz="3600" b="1" dirty="0">
                <a:solidFill>
                  <a:srgbClr val="FFFFFF"/>
                </a:solidFill>
                <a:latin typeface="Arial" pitchFamily="34" charset="0"/>
                <a:cs typeface="A Iranian Sans" pitchFamily="2" charset="-78"/>
              </a:rPr>
              <a:t>طــرح‌هـای تمـلک دارائی‌های سـرمایه‌ای اسـتـانی ویــژه (مـــلـی اســتـانی شده)</a:t>
            </a:r>
          </a:p>
          <a:p>
            <a:pPr lvl="0" algn="l" fontAlgn="base">
              <a:spcBef>
                <a:spcPct val="0"/>
              </a:spcBef>
              <a:spcAft>
                <a:spcPct val="0"/>
              </a:spcAft>
            </a:pPr>
            <a:r>
              <a:rPr lang="fa-IR" sz="3600" b="1" dirty="0">
                <a:solidFill>
                  <a:srgbClr val="FFFFFF"/>
                </a:solidFill>
                <a:latin typeface="Arial" pitchFamily="34" charset="0"/>
                <a:cs typeface="A Iranian Sans" pitchFamily="2" charset="-78"/>
              </a:rPr>
              <a:t>استان اردبیل در قانون بودجه سال1397</a:t>
            </a:r>
          </a:p>
        </p:txBody>
      </p:sp>
    </p:spTree>
    <p:extLst>
      <p:ext uri="{BB962C8B-B14F-4D97-AF65-F5344CB8AC3E}">
        <p14:creationId xmlns:p14="http://schemas.microsoft.com/office/powerpoint/2010/main" val="3483608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smtClean="0">
                <a:solidFill>
                  <a:schemeClr val="bg2">
                    <a:lumMod val="50000"/>
                  </a:schemeClr>
                </a:solidFill>
                <a:cs typeface="B Titr" panose="00000700000000000000" pitchFamily="2" charset="-78"/>
              </a:rPr>
              <a:t>طرح‌های تملک </a:t>
            </a:r>
            <a:r>
              <a:rPr lang="fa-IR" sz="2800" b="1" dirty="0">
                <a:solidFill>
                  <a:schemeClr val="bg2">
                    <a:lumMod val="50000"/>
                  </a:schemeClr>
                </a:solidFill>
                <a:cs typeface="B Titr" panose="00000700000000000000" pitchFamily="2" charset="-78"/>
              </a:rPr>
              <a:t>دارائی‌های </a:t>
            </a:r>
            <a:r>
              <a:rPr lang="fa-IR" sz="2800" b="1" dirty="0" smtClean="0">
                <a:solidFill>
                  <a:schemeClr val="bg2">
                    <a:lumMod val="50000"/>
                  </a:schemeClr>
                </a:solidFill>
                <a:cs typeface="B Titr" panose="00000700000000000000" pitchFamily="2" charset="-78"/>
              </a:rPr>
              <a:t>سرمایه‌ای استانی ویژه </a:t>
            </a:r>
            <a:r>
              <a:rPr lang="fa-IR" sz="2800" b="1" dirty="0">
                <a:solidFill>
                  <a:schemeClr val="bg2">
                    <a:lumMod val="50000"/>
                  </a:schemeClr>
                </a:solidFill>
                <a:cs typeface="B Titr" panose="00000700000000000000" pitchFamily="2" charset="-78"/>
              </a:rPr>
              <a:t>(</a:t>
            </a:r>
            <a:r>
              <a:rPr lang="fa-IR" sz="2800" b="1" dirty="0" smtClean="0">
                <a:solidFill>
                  <a:schemeClr val="bg2">
                    <a:lumMod val="50000"/>
                  </a:schemeClr>
                </a:solidFill>
                <a:cs typeface="B Titr" panose="00000700000000000000" pitchFamily="2" charset="-78"/>
              </a:rPr>
              <a:t>ملی استانی شده) سال 97</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091531523"/>
              </p:ext>
            </p:extLst>
          </p:nvPr>
        </p:nvGraphicFramePr>
        <p:xfrm>
          <a:off x="251520" y="825227"/>
          <a:ext cx="8319500" cy="5052045"/>
        </p:xfrm>
        <a:graphic>
          <a:graphicData uri="http://schemas.openxmlformats.org/drawingml/2006/table">
            <a:tbl>
              <a:tblPr rtl="1">
                <a:tableStyleId>{08FB837D-C827-4EFA-A057-4D05807E0F7C}</a:tableStyleId>
              </a:tblPr>
              <a:tblGrid>
                <a:gridCol w="396703"/>
                <a:gridCol w="2281385"/>
                <a:gridCol w="2308222"/>
                <a:gridCol w="955758"/>
                <a:gridCol w="1109160"/>
                <a:gridCol w="1268272"/>
              </a:tblGrid>
              <a:tr h="419100">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605011">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احداث کنارگذر اردبیل</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وزارت راه و شهرسازی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17100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4011006</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آبرسانی به شهر اردبیل از سد یامچی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3</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آبرسانی به شهر مشکین شهر</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45000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1200000</a:t>
                      </a:r>
                    </a:p>
                  </a:txBody>
                  <a:tcPr marL="9525" marR="9525" marT="9525" marB="0" anchor="ctr">
                    <a:solidFill>
                      <a:schemeClr val="accent6">
                        <a:lumMod val="60000"/>
                        <a:lumOff val="40000"/>
                      </a:schemeClr>
                    </a:solidFill>
                  </a:tcPr>
                </a:tc>
              </a:tr>
              <a:tr h="711349">
                <a:tc>
                  <a:txBody>
                    <a:bodyPr/>
                    <a:lstStyle/>
                    <a:p>
                      <a:pPr algn="ctr" rtl="0" fontAlgn="ctr"/>
                      <a:r>
                        <a:rPr lang="fa-IR" sz="20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آبرسانی به شهر خلخال از سد بفراجرد</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132128</a:t>
                      </a:r>
                    </a:p>
                  </a:txBody>
                  <a:tcPr marL="9525" marR="9525" marT="9525" marB="0" anchor="ctr">
                    <a:solidFill>
                      <a:schemeClr val="accent6">
                        <a:lumMod val="60000"/>
                        <a:lumOff val="40000"/>
                      </a:schemeClr>
                    </a:solidFill>
                  </a:tcPr>
                </a:tc>
              </a:tr>
              <a:tr h="737245">
                <a:tc>
                  <a:txBody>
                    <a:bodyPr/>
                    <a:lstStyle/>
                    <a:p>
                      <a:pPr algn="ctr" rtl="0" fontAlgn="ctr"/>
                      <a:r>
                        <a:rPr lang="fa-IR" sz="20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ساختمان سد بفراجرد</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 </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 </a:t>
                      </a:r>
                    </a:p>
                  </a:txBody>
                  <a:tcPr marL="9525" marR="9525" marT="9525" marB="0" anchor="ctr">
                    <a:solidFill>
                      <a:schemeClr val="accent6">
                        <a:lumMod val="60000"/>
                        <a:lumOff val="40000"/>
                      </a:schemeClr>
                    </a:solidFill>
                  </a:tcPr>
                </a:tc>
              </a:tr>
              <a:tr h="702915">
                <a:tc>
                  <a:txBody>
                    <a:bodyPr/>
                    <a:lstStyle/>
                    <a:p>
                      <a:pPr algn="ctr" rtl="0" fontAlgn="ctr"/>
                      <a:r>
                        <a:rPr lang="fa-IR" sz="20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ساختمان شبکه آبیاری و زهکشی سبلان</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2500000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92</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07701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طرح‌های تملک دارائی‌های سرمایه‌ای استانی ویژه (ملی استانی شده) سال 97</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861248690"/>
              </p:ext>
            </p:extLst>
          </p:nvPr>
        </p:nvGraphicFramePr>
        <p:xfrm>
          <a:off x="251520" y="764704"/>
          <a:ext cx="8319500" cy="5189165"/>
        </p:xfrm>
        <a:graphic>
          <a:graphicData uri="http://schemas.openxmlformats.org/drawingml/2006/table">
            <a:tbl>
              <a:tblPr rtl="1">
                <a:tableStyleId>{08FB837D-C827-4EFA-A057-4D05807E0F7C}</a:tableStyleId>
              </a:tblPr>
              <a:tblGrid>
                <a:gridCol w="396703"/>
                <a:gridCol w="2615027"/>
                <a:gridCol w="1974580"/>
                <a:gridCol w="955758"/>
                <a:gridCol w="1109160"/>
                <a:gridCol w="1268272"/>
              </a:tblGrid>
              <a:tr h="419100">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749027">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7</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ساختمان شبکه آبیاری و زهکشی گیوی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931214</a:t>
                      </a:r>
                    </a:p>
                  </a:txBody>
                  <a:tcPr marL="9525" marR="9525" marT="9525" marB="0" anchor="ctr">
                    <a:solidFill>
                      <a:schemeClr val="accent6">
                        <a:lumMod val="60000"/>
                        <a:lumOff val="40000"/>
                      </a:schemeClr>
                    </a:solidFill>
                  </a:tcPr>
                </a:tc>
              </a:tr>
              <a:tr h="64807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8</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ساختمان شبکه  آبیاری و زهکشی عمارت</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45000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1743642</a:t>
                      </a:r>
                    </a:p>
                  </a:txBody>
                  <a:tcPr marL="9525" marR="9525" marT="9525" marB="0" anchor="ctr">
                    <a:solidFill>
                      <a:schemeClr val="accent6">
                        <a:lumMod val="60000"/>
                        <a:lumOff val="40000"/>
                      </a:schemeClr>
                    </a:solidFill>
                  </a:tcPr>
                </a:tc>
              </a:tr>
              <a:tr h="64807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9</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ساختمان شبکه فرعی آبیاری و زهکشی مغان</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وزارت جهاد کشاورزی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41000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38000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929575</a:t>
                      </a:r>
                    </a:p>
                  </a:txBody>
                  <a:tcPr marL="9525" marR="9525" marT="9525" marB="0" anchor="ctr">
                    <a:solidFill>
                      <a:schemeClr val="accent6">
                        <a:lumMod val="60000"/>
                        <a:lumOff val="40000"/>
                      </a:schemeClr>
                    </a:solidFill>
                  </a:tcPr>
                </a:tc>
              </a:tr>
              <a:tr h="64807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10</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مطالعه و اجرای ساماندهی رودخانه مرزی ارس در اردبیل</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120000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197736</a:t>
                      </a:r>
                    </a:p>
                  </a:txBody>
                  <a:tcPr marL="9525" marR="9525" marT="9525" marB="0" anchor="ctr">
                    <a:solidFill>
                      <a:schemeClr val="accent6">
                        <a:lumMod val="60000"/>
                        <a:lumOff val="40000"/>
                      </a:schemeClr>
                    </a:solidFill>
                  </a:tcPr>
                </a:tc>
              </a:tr>
              <a:tr h="64807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11</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بهسازی راه اصلی کوثر به خلخال(کوثر به پروچ)</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وزارت راه و شهرسازی</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213286</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12</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تکمیل و تجهیز شبکه های اندازه گیری آبهای سطحی و زیرزمینی در محدوده شرکت سهامی آب منطقه ای اردبیل</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15000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81670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93</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3512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طرح‌های تملک دارائی‌های سرمایه‌ای استانی ویژه (ملی استانی شده) سال 97</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160003429"/>
              </p:ext>
            </p:extLst>
          </p:nvPr>
        </p:nvGraphicFramePr>
        <p:xfrm>
          <a:off x="251520" y="738412"/>
          <a:ext cx="8319500" cy="5210868"/>
        </p:xfrm>
        <a:graphic>
          <a:graphicData uri="http://schemas.openxmlformats.org/drawingml/2006/table">
            <a:tbl>
              <a:tblPr rtl="1">
                <a:tableStyleId>{08FB837D-C827-4EFA-A057-4D05807E0F7C}</a:tableStyleId>
              </a:tblPr>
              <a:tblGrid>
                <a:gridCol w="396703"/>
                <a:gridCol w="2732207"/>
                <a:gridCol w="1740220"/>
                <a:gridCol w="1072938"/>
                <a:gridCol w="1109160"/>
                <a:gridCol w="1268272"/>
              </a:tblGrid>
              <a:tr h="419100">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مرمت و بازسازی اساسی شبکه آبیاری و زهکشی مغان</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108000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787608</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14</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مرمت و بازسازی تاسیسات آبی در دست بهره برداری</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39000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15</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مطالعه و اجرای طرح های تعادل بخشی، تغذیه مصنوعی و پخش سیل در محدوده شرکت سهامی آب منطقه ای اردبیل</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83000</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55000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566202</a:t>
                      </a:r>
                    </a:p>
                  </a:txBody>
                  <a:tcPr marL="9525" marR="9525" marT="9525" marB="0" anchor="ctr">
                    <a:solidFill>
                      <a:schemeClr val="accent6">
                        <a:lumMod val="60000"/>
                        <a:lumOff val="40000"/>
                      </a:schemeClr>
                    </a:solidFill>
                  </a:tcPr>
                </a:tc>
              </a:tr>
              <a:tr h="923478">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16</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ساختمان سد و شبکه آبیاری و زهکشی عنبران</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شرکت سهامی آب منطقه ای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84582</a:t>
                      </a:r>
                    </a:p>
                  </a:txBody>
                  <a:tcPr marL="9525" marR="9525" marT="9525" marB="0" anchor="ctr">
                    <a:solidFill>
                      <a:schemeClr val="accent6">
                        <a:lumMod val="60000"/>
                        <a:lumOff val="40000"/>
                      </a:schemeClr>
                    </a:solidFill>
                  </a:tcPr>
                </a:tc>
              </a:tr>
              <a:tr h="76314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17</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ایجاد تاسیسات فاضلاب شهر پارس آباد</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آب و فاضلاب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38000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94</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3512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طرح‌های تملک دارائی‌های سرمایه‌ای استانی ویژه (ملی استانی شده) سال 97</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765182320"/>
              </p:ext>
            </p:extLst>
          </p:nvPr>
        </p:nvGraphicFramePr>
        <p:xfrm>
          <a:off x="251520" y="836712"/>
          <a:ext cx="8319500" cy="4989065"/>
        </p:xfrm>
        <a:graphic>
          <a:graphicData uri="http://schemas.openxmlformats.org/drawingml/2006/table">
            <a:tbl>
              <a:tblPr rtl="1">
                <a:tableStyleId>{08FB837D-C827-4EFA-A057-4D05807E0F7C}</a:tableStyleId>
              </a:tblPr>
              <a:tblGrid>
                <a:gridCol w="396703"/>
                <a:gridCol w="1884681"/>
                <a:gridCol w="1803284"/>
                <a:gridCol w="1514810"/>
                <a:gridCol w="1397634"/>
                <a:gridCol w="1322388"/>
              </a:tblGrid>
              <a:tr h="419100">
                <a:tc>
                  <a:txBody>
                    <a:bodyPr/>
                    <a:lstStyle/>
                    <a:p>
                      <a:pPr algn="ctr" rtl="1" fontAlgn="ctr"/>
                      <a:r>
                        <a:rPr lang="fa-IR" sz="1600" b="1" i="0" u="none" strike="noStrike" dirty="0">
                          <a:solidFill>
                            <a:schemeClr val="bg1"/>
                          </a:solidFill>
                          <a:effectLst/>
                          <a:latin typeface="B Nazanin+ Black" pitchFamily="2" charset="-78"/>
                          <a:cs typeface="B Nazanin+ Black" pitchFamily="2" charset="-78"/>
                        </a:rPr>
                        <a:t>ردیف</a:t>
                      </a:r>
                    </a:p>
                  </a:txBody>
                  <a:tcPr marL="9525" marR="9525" marT="9525" marB="0" vert="vert"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عنوان پروژه</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 دستگاه </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پیگیری کننده</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96</a:t>
                      </a:r>
                    </a:p>
                  </a:txBody>
                  <a:tcPr marL="9525" marR="9525" marT="9525" marB="0" anchor="ctr">
                    <a:solidFill>
                      <a:schemeClr val="bg2">
                        <a:lumMod val="25000"/>
                      </a:schemeClr>
                    </a:solid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مصوب</a:t>
                      </a:r>
                      <a:br>
                        <a:rPr lang="fa-IR" sz="2000" b="1" i="0" u="none" strike="noStrike" dirty="0" smtClean="0">
                          <a:solidFill>
                            <a:schemeClr val="bg1"/>
                          </a:solidFill>
                          <a:effectLst/>
                          <a:latin typeface="B Nazanin+ Black" pitchFamily="2" charset="-78"/>
                          <a:cs typeface="B Nazanin+ Black" pitchFamily="2" charset="-78"/>
                        </a:rPr>
                      </a:br>
                      <a:r>
                        <a:rPr lang="fa-IR" sz="2000" b="1" i="0" u="none" strike="noStrike" dirty="0" smtClean="0">
                          <a:solidFill>
                            <a:schemeClr val="bg1"/>
                          </a:solidFill>
                          <a:effectLst/>
                          <a:latin typeface="B Nazanin+ Black" pitchFamily="2" charset="-78"/>
                          <a:cs typeface="B Nazanin+ Black" pitchFamily="2" charset="-78"/>
                        </a:rPr>
                        <a:t> 97</a:t>
                      </a:r>
                    </a:p>
                  </a:txBody>
                  <a:tcPr marL="9525" marR="9525" marT="9525" marB="0" anchor="ctr">
                    <a:solidFill>
                      <a:schemeClr val="bg2">
                        <a:lumMod val="25000"/>
                      </a:schemeClr>
                    </a:solidFill>
                  </a:tcPr>
                </a:tc>
                <a:tc>
                  <a:txBody>
                    <a:bodyPr/>
                    <a:lstStyle/>
                    <a:p>
                      <a:pPr algn="ctr" rtl="1" fontAlgn="ctr"/>
                      <a:r>
                        <a:rPr lang="fa-IR" sz="2000" b="1" i="0" u="none" strike="noStrike" dirty="0" smtClean="0">
                          <a:solidFill>
                            <a:schemeClr val="bg1"/>
                          </a:solidFill>
                          <a:effectLst/>
                          <a:latin typeface="B Nazanin+ Black" pitchFamily="2" charset="-78"/>
                          <a:cs typeface="B Nazanin+ Black" pitchFamily="2" charset="-78"/>
                        </a:rPr>
                        <a:t>پیش بینی سالهای بعد</a:t>
                      </a:r>
                    </a:p>
                  </a:txBody>
                  <a:tcPr marL="9525" marR="9525" marT="9525" marB="0" anchor="ctr">
                    <a:solidFill>
                      <a:schemeClr val="bg2">
                        <a:lumMod val="25000"/>
                      </a:schemeClr>
                    </a:solidFill>
                  </a:tcPr>
                </a:tc>
              </a:tr>
              <a:tr h="838200">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18</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ایجاد تاسیسات فاضلاب شهر </a:t>
                      </a:r>
                      <a:r>
                        <a:rPr lang="fa-IR" sz="2000" b="1" i="0" u="none" strike="noStrike" dirty="0" smtClean="0">
                          <a:solidFill>
                            <a:srgbClr val="000000"/>
                          </a:solidFill>
                          <a:effectLst/>
                          <a:latin typeface="B Nazanin+ Black" pitchFamily="2" charset="-78"/>
                          <a:cs typeface="B Nazanin+ Black" pitchFamily="2" charset="-78"/>
                        </a:rPr>
                        <a:t>سرعین</a:t>
                      </a:r>
                      <a:endParaRPr lang="fa-IR" sz="2000" b="1" i="0" u="none" strike="noStrike" dirty="0">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آب و فاضلاب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774923">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19</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ایجاد تاسیسات فاضلاب شهر کوثر</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آب و فاضلاب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64807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20</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ایجاد تاسیسات فاضلاب شهر نیر</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آب و فاضلاب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9981</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792088">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21</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ایجاد تاسیسات فاضلاب شهر اردبیل</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آب و فاضلاب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26466</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70000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432330</a:t>
                      </a:r>
                    </a:p>
                  </a:txBody>
                  <a:tcPr marL="9525" marR="9525" marT="9525" marB="0" anchor="ctr">
                    <a:solidFill>
                      <a:schemeClr val="accent6">
                        <a:lumMod val="60000"/>
                        <a:lumOff val="40000"/>
                      </a:schemeClr>
                    </a:solidFill>
                  </a:tcPr>
                </a:tc>
              </a:tr>
              <a:tr h="72008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22</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ایجاد تاسیسات فاضلاب مشکین شهر</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شرکت آب و فاضلاب اردبیل</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40000</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25000</a:t>
                      </a:r>
                    </a:p>
                  </a:txBody>
                  <a:tcPr marL="9525" marR="9525" marT="9525" marB="0" anchor="ctr">
                    <a:solidFill>
                      <a:schemeClr val="accent3">
                        <a:lumMod val="60000"/>
                        <a:lumOff val="40000"/>
                      </a:schemeClr>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0</a:t>
                      </a:r>
                    </a:p>
                  </a:txBody>
                  <a:tcPr marL="9525" marR="9525" marT="9525" marB="0" anchor="ctr">
                    <a:solidFill>
                      <a:schemeClr val="accent6">
                        <a:lumMod val="60000"/>
                        <a:lumOff val="40000"/>
                      </a:schemeClr>
                    </a:solidFill>
                  </a:tcPr>
                </a:tc>
              </a:tr>
              <a:tr h="596577">
                <a:tc gridSpan="3">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جمع کل</a:t>
                      </a:r>
                    </a:p>
                  </a:txBody>
                  <a:tcPr marL="9525" marR="9525" marT="9525" marB="0" anchor="ctr">
                    <a:solidFill>
                      <a:srgbClr val="FFC000"/>
                    </a:solidFill>
                  </a:tcPr>
                </a:tc>
                <a:tc hMerge="1">
                  <a:txBody>
                    <a:bodyPr/>
                    <a:lstStyle/>
                    <a:p>
                      <a:pPr rtl="1"/>
                      <a:endParaRPr lang="fa-IR"/>
                    </a:p>
                  </a:txBody>
                  <a:tcPr/>
                </a:tc>
                <a:tc hMerge="1">
                  <a:txBody>
                    <a:bodyPr/>
                    <a:lstStyle/>
                    <a:p>
                      <a:pPr rtl="1"/>
                      <a:endParaRPr lang="fa-IR"/>
                    </a:p>
                  </a:txBody>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975449</a:t>
                      </a:r>
                    </a:p>
                  </a:txBody>
                  <a:tcPr marL="9525" marR="9525" marT="9525" marB="0" anchor="ctr">
                    <a:solidFill>
                      <a:srgbClr val="FFC000"/>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699502</a:t>
                      </a:r>
                    </a:p>
                  </a:txBody>
                  <a:tcPr marL="9525" marR="9525" marT="9525" marB="0" anchor="ctr">
                    <a:solidFill>
                      <a:srgbClr val="FFC000"/>
                    </a:solidFill>
                  </a:tcP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13810979</a:t>
                      </a:r>
                    </a:p>
                  </a:txBody>
                  <a:tcPr marL="9525" marR="9525" marT="9525" marB="0" anchor="ctr">
                    <a:solidFill>
                      <a:srgbClr val="FFC000"/>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95</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3512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98"/>
            <a:ext cx="9144000" cy="6860998"/>
          </a:xfrm>
          <a:prstGeom prst="rect">
            <a:avLst/>
          </a:prstGeom>
          <a:solidFill>
            <a:srgbClr val="009ED6"/>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5" name="Rectangle 3"/>
          <p:cNvSpPr>
            <a:spLocks noChangeArrowheads="1"/>
          </p:cNvSpPr>
          <p:nvPr/>
        </p:nvSpPr>
        <p:spPr bwMode="auto">
          <a:xfrm>
            <a:off x="0" y="2078050"/>
            <a:ext cx="5508104" cy="699554"/>
          </a:xfrm>
          <a:prstGeom prst="rect">
            <a:avLst/>
          </a:prstGeom>
          <a:solidFill>
            <a:srgbClr val="DEDDDC"/>
          </a:solidFill>
          <a:ln>
            <a:noFill/>
          </a:ln>
          <a:effectLst/>
          <a:extLs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endParaRPr lang="fa-IR"/>
          </a:p>
        </p:txBody>
      </p:sp>
      <p:sp>
        <p:nvSpPr>
          <p:cNvPr id="6" name="Text Box 4"/>
          <p:cNvSpPr txBox="1">
            <a:spLocks noChangeArrowheads="1"/>
          </p:cNvSpPr>
          <p:nvPr/>
        </p:nvSpPr>
        <p:spPr bwMode="auto">
          <a:xfrm>
            <a:off x="3230775" y="2091809"/>
            <a:ext cx="2246610" cy="1036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solidFill>
                  <a:srgbClr val="212120"/>
                </a:solidFill>
                <a:effectLst/>
                <a:latin typeface="B Yekan+" pitchFamily="2" charset="-78"/>
                <a:cs typeface="B Yekan+" pitchFamily="2" charset="-78"/>
              </a:rPr>
              <a:t>بخش چهارم</a:t>
            </a:r>
            <a:r>
              <a:rPr kumimoji="0" lang="en-US" sz="3600" b="1" i="0" u="none" strike="noStrike" cap="none" normalizeH="0" baseline="0" dirty="0" smtClean="0">
                <a:ln>
                  <a:noFill/>
                </a:ln>
                <a:solidFill>
                  <a:srgbClr val="212120"/>
                </a:solidFill>
                <a:effectLst/>
                <a:latin typeface="B Yekan+" pitchFamily="2" charset="-78"/>
                <a:cs typeface="B Yekan+" pitchFamily="2" charset="-78"/>
              </a:rPr>
              <a:t>:</a:t>
            </a:r>
            <a:endParaRPr kumimoji="0" lang="fa-I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721905" y="3461848"/>
            <a:ext cx="7738527" cy="2952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algn="l" fontAlgn="base">
              <a:spcBef>
                <a:spcPct val="0"/>
              </a:spcBef>
              <a:spcAft>
                <a:spcPct val="0"/>
              </a:spcAft>
            </a:pPr>
            <a:r>
              <a:rPr lang="fa-IR" sz="3600" b="1" dirty="0">
                <a:solidFill>
                  <a:srgbClr val="FFFFFF"/>
                </a:solidFill>
                <a:latin typeface="Arial" pitchFamily="34" charset="0"/>
                <a:cs typeface="A Iranian Sans" pitchFamily="2" charset="-78"/>
              </a:rPr>
              <a:t>طرح‌های تملک دارائی‌های </a:t>
            </a:r>
            <a:r>
              <a:rPr lang="fa-IR" sz="3600" b="1" dirty="0" smtClean="0">
                <a:solidFill>
                  <a:srgbClr val="FFFFFF"/>
                </a:solidFill>
                <a:latin typeface="Arial" pitchFamily="34" charset="0"/>
                <a:cs typeface="A Iranian Sans" pitchFamily="2" charset="-78"/>
              </a:rPr>
              <a:t>سرمایه‌ای از </a:t>
            </a:r>
            <a:r>
              <a:rPr lang="fa-IR" sz="3600" b="1" dirty="0">
                <a:solidFill>
                  <a:srgbClr val="FFFFFF"/>
                </a:solidFill>
                <a:latin typeface="Arial" pitchFamily="34" charset="0"/>
                <a:cs typeface="A Iranian Sans" pitchFamily="2" charset="-78"/>
              </a:rPr>
              <a:t>محـل اعتبـارات ردیـف‌های متـفرقه در ســــــــــــــــــــــــــال </a:t>
            </a:r>
            <a:r>
              <a:rPr lang="fa-IR" sz="3600" b="1" dirty="0" smtClean="0">
                <a:solidFill>
                  <a:srgbClr val="FFFFFF"/>
                </a:solidFill>
                <a:latin typeface="Arial" pitchFamily="34" charset="0"/>
                <a:cs typeface="A Iranian Sans" pitchFamily="2" charset="-78"/>
              </a:rPr>
              <a:t>   1397</a:t>
            </a:r>
            <a:endParaRPr lang="fa-IR" sz="3600" b="1" dirty="0">
              <a:solidFill>
                <a:srgbClr val="FFFFFF"/>
              </a:solidFill>
              <a:latin typeface="Arial" pitchFamily="34" charset="0"/>
              <a:cs typeface="A Iranian Sans" pitchFamily="2" charset="-78"/>
            </a:endParaRPr>
          </a:p>
        </p:txBody>
      </p:sp>
    </p:spTree>
    <p:extLst>
      <p:ext uri="{BB962C8B-B14F-4D97-AF65-F5344CB8AC3E}">
        <p14:creationId xmlns:p14="http://schemas.microsoft.com/office/powerpoint/2010/main" val="287083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1220153128"/>
              </p:ext>
            </p:extLst>
          </p:nvPr>
        </p:nvGraphicFramePr>
        <p:xfrm>
          <a:off x="323527" y="938743"/>
          <a:ext cx="8064897" cy="4973201"/>
        </p:xfrm>
        <a:graphic>
          <a:graphicData uri="http://schemas.openxmlformats.org/drawingml/2006/table">
            <a:tbl>
              <a:tblPr rtl="1">
                <a:tableStyleId>{08FB837D-C827-4EFA-A057-4D05807E0F7C}</a:tableStyleId>
              </a:tblPr>
              <a:tblGrid>
                <a:gridCol w="749872"/>
                <a:gridCol w="4324692"/>
                <a:gridCol w="1264414"/>
                <a:gridCol w="1725919"/>
              </a:tblGrid>
              <a:tr h="669092">
                <a:tc rowSpan="2">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720080">
                <a:tc vMerge="1">
                  <a:txBody>
                    <a:bodyPr/>
                    <a:lstStyle/>
                    <a:p>
                      <a:pPr rtl="1"/>
                      <a:endParaRPr lang="fa-IR"/>
                    </a:p>
                  </a:txBody>
                  <a:tcPr/>
                </a:tc>
                <a:tc gridSpan="2">
                  <a:txBody>
                    <a:bodyPr/>
                    <a:lstStyle/>
                    <a:p>
                      <a:pPr algn="ctr" rtl="1" fontAlgn="ctr"/>
                      <a:r>
                        <a:rPr lang="fa-IR" sz="2800" b="1" i="0" u="none" strike="noStrike" dirty="0">
                          <a:solidFill>
                            <a:srgbClr val="000000"/>
                          </a:solidFill>
                          <a:effectLst/>
                          <a:latin typeface="B Nazanin+ Black" pitchFamily="2" charset="-78"/>
                          <a:cs typeface="B Nazanin+ Black" pitchFamily="2" charset="-78"/>
                        </a:rPr>
                        <a:t>                   جمع کل</a:t>
                      </a:r>
                    </a:p>
                  </a:txBody>
                  <a:tcPr marL="9525" marR="9525" marT="9525" marB="0" anchor="ctr">
                    <a:solidFill>
                      <a:srgbClr val="FFC000"/>
                    </a:solidFill>
                  </a:tcPr>
                </a:tc>
                <a:tc hMerge="1">
                  <a:txBody>
                    <a:bodyPr/>
                    <a:lstStyle/>
                    <a:p>
                      <a:pPr rtl="1"/>
                      <a:endParaRPr lang="fa-IR"/>
                    </a:p>
                  </a:txBody>
                  <a:tcPr/>
                </a:tc>
                <a:tc>
                  <a:txBody>
                    <a:bodyPr/>
                    <a:lstStyle/>
                    <a:p>
                      <a:pPr algn="ctr" rtl="0" fontAlgn="ctr"/>
                      <a:r>
                        <a:rPr lang="fa-IR" sz="2800" b="1" i="0" u="none" strike="noStrike" dirty="0">
                          <a:solidFill>
                            <a:schemeClr val="tx1"/>
                          </a:solidFill>
                          <a:effectLst/>
                          <a:latin typeface="B Nazanin+ Black" pitchFamily="2" charset="-78"/>
                          <a:cs typeface="B Nazanin+ Black" pitchFamily="2" charset="-78"/>
                        </a:rPr>
                        <a:t>134179869</a:t>
                      </a:r>
                    </a:p>
                  </a:txBody>
                  <a:tcPr marL="9525" marR="9525" marT="9525" marB="0" anchor="ctr">
                    <a:solidFill>
                      <a:srgbClr val="FFC000"/>
                    </a:solidFill>
                  </a:tcPr>
                </a:tc>
              </a:tr>
              <a:tr h="601960">
                <a:tc>
                  <a:txBody>
                    <a:bodyPr/>
                    <a:lstStyle/>
                    <a:p>
                      <a:pPr algn="ctr" rtl="0" fontAlgn="ctr"/>
                      <a:r>
                        <a:rPr lang="fa-IR" sz="2000" b="1" i="0" u="none" strike="noStrike" dirty="0">
                          <a:solidFill>
                            <a:schemeClr val="tx1"/>
                          </a:solidFill>
                          <a:effectLst/>
                          <a:latin typeface="B Nazanin+ Black" pitchFamily="2" charset="-78"/>
                          <a:cs typeface="B Nazanin+ Black" pitchFamily="2" charset="-78"/>
                        </a:rPr>
                        <a:t>520000</a:t>
                      </a:r>
                    </a:p>
                  </a:txBody>
                  <a:tcPr marL="9525" marR="9525" marT="9525" marB="0" anchor="ctr">
                    <a:solidFill>
                      <a:schemeClr val="accent3">
                        <a:lumMod val="40000"/>
                        <a:lumOff val="60000"/>
                      </a:schemeClr>
                    </a:solidFill>
                  </a:tcPr>
                </a:tc>
                <a:tc gridSpan="2">
                  <a:txBody>
                    <a:bodyPr/>
                    <a:lstStyle/>
                    <a:p>
                      <a:pPr algn="ctr" rtl="1" fontAlgn="ctr"/>
                      <a:r>
                        <a:rPr lang="fa-IR" sz="2000" b="1" i="0" u="none" strike="noStrike" dirty="0">
                          <a:solidFill>
                            <a:schemeClr val="tx1"/>
                          </a:solidFill>
                          <a:effectLst/>
                          <a:latin typeface="B Nazanin+ Black" pitchFamily="2" charset="-78"/>
                          <a:cs typeface="B Nazanin+ Black" pitchFamily="2" charset="-78"/>
                        </a:rPr>
                        <a:t>اعتبارات یارانه ها</a:t>
                      </a:r>
                    </a:p>
                  </a:txBody>
                  <a:tcPr marL="9525" marR="9525" marT="9525" marB="0" anchor="ctr">
                    <a:solidFill>
                      <a:schemeClr val="accent3">
                        <a:lumMod val="40000"/>
                        <a:lumOff val="60000"/>
                      </a:schemeClr>
                    </a:solidFill>
                  </a:tcPr>
                </a:tc>
                <a:tc hMerge="1">
                  <a:txBody>
                    <a:bodyPr/>
                    <a:lstStyle/>
                    <a:p>
                      <a:pPr algn="ctr" rtl="1" fontAlgn="ctr"/>
                      <a:endParaRPr lang="fa-IR" sz="2000" b="1" i="0" u="none" strike="noStrike" dirty="0">
                        <a:solidFill>
                          <a:srgbClr val="FF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chemeClr val="tx1"/>
                          </a:solidFill>
                          <a:effectLst/>
                          <a:latin typeface="B Nazanin+ Black" pitchFamily="2" charset="-78"/>
                          <a:cs typeface="B Nazanin+ Black" pitchFamily="2" charset="-78"/>
                        </a:rPr>
                        <a:t>3480000</a:t>
                      </a:r>
                    </a:p>
                  </a:txBody>
                  <a:tcPr marL="9525" marR="9525" marT="9525" marB="0" anchor="ctr">
                    <a:solidFill>
                      <a:schemeClr val="accent3">
                        <a:lumMod val="40000"/>
                        <a:lumOff val="60000"/>
                      </a:schemeClr>
                    </a:solidFill>
                  </a:tcPr>
                </a:tc>
              </a:tr>
              <a:tr h="1507237">
                <a:tc>
                  <a:txBody>
                    <a:bodyPr/>
                    <a:lstStyle/>
                    <a:p>
                      <a:pPr algn="ctr" rtl="0" fontAlgn="ctr"/>
                      <a:r>
                        <a:rPr lang="fa-IR" sz="20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1600" b="1" i="0" u="none" strike="noStrike" dirty="0">
                          <a:solidFill>
                            <a:srgbClr val="000000"/>
                          </a:solidFill>
                          <a:effectLst/>
                          <a:latin typeface="B Nazanin+ Black" pitchFamily="2" charset="-78"/>
                          <a:cs typeface="B Nazanin+ Black" pitchFamily="2" charset="-78"/>
                        </a:rPr>
                        <a:t>کمک بلاعوض، یارانه سود و کارمزد، تحقیقات، آموزش، فناوری های نو، فرهنگی، گردشگری و هنری، مسکن، اجتماعی و نظارت بر اجرای طرح های تولیدی و خدماتی و آموزش  عالی و غیر انتفاعی و اشتغال و ارایه حمایتهای مالی و ایفای تعهدات و موارد قبلی و کمک به مناطق کمتر توسعه یافته و غیربرخوردار و صندوق های مکانیزه فروش</a:t>
                      </a:r>
                    </a:p>
                  </a:txBody>
                  <a:tcPr marL="9525" marR="9525" marT="9525" marB="0" anchor="ctr"/>
                </a:tc>
                <a:tc>
                  <a:txBody>
                    <a:bodyPr/>
                    <a:lstStyle/>
                    <a:p>
                      <a:pPr algn="ctr" rtl="1" fontAlgn="ctr"/>
                      <a:r>
                        <a:rPr lang="fa-IR" sz="1800" b="1" i="0" u="none" strike="noStrike" dirty="0">
                          <a:solidFill>
                            <a:srgbClr val="000000"/>
                          </a:solidFill>
                          <a:effectLst/>
                          <a:latin typeface="B Nazanin+ Black" pitchFamily="2" charset="-78"/>
                          <a:cs typeface="B Nazanin+ Black" pitchFamily="2" charset="-78"/>
                        </a:rPr>
                        <a:t>دستگاههای اجرایی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500000</a:t>
                      </a:r>
                    </a:p>
                  </a:txBody>
                  <a:tcPr marL="9525" marR="9525" marT="9525" marB="0" anchor="ctr">
                    <a:solidFill>
                      <a:schemeClr val="accent6">
                        <a:lumMod val="60000"/>
                        <a:lumOff val="40000"/>
                      </a:schemeClr>
                    </a:solidFill>
                  </a:tcPr>
                </a:tc>
              </a:tr>
              <a:tr h="733787">
                <a:tc>
                  <a:txBody>
                    <a:bodyPr/>
                    <a:lstStyle/>
                    <a:p>
                      <a:pPr algn="ctr" rtl="0" fontAlgn="ctr"/>
                      <a:r>
                        <a:rPr lang="fa-IR" sz="2000" b="1" i="0" u="none" strike="noStrike">
                          <a:solidFill>
                            <a:srgbClr val="000000"/>
                          </a:solidFill>
                          <a:effectLst/>
                          <a:latin typeface="B Nazanin+ Black" pitchFamily="2" charset="-78"/>
                          <a:cs typeface="B Nazanin+ Black" pitchFamily="2" charset="-78"/>
                        </a:rPr>
                        <a:t>5</a:t>
                      </a:r>
                    </a:p>
                  </a:txBody>
                  <a:tcPr marL="9525" marR="9525" marT="9525" marB="0" anchor="ctr"/>
                </a:tc>
                <a:tc>
                  <a:txBody>
                    <a:bodyPr/>
                    <a:lstStyle/>
                    <a:p>
                      <a:pPr algn="ctr" rtl="1" fontAlgn="ctr"/>
                      <a:r>
                        <a:rPr lang="fa-IR" sz="1800" b="1" i="0" u="none" strike="noStrike" dirty="0">
                          <a:solidFill>
                            <a:srgbClr val="000000"/>
                          </a:solidFill>
                          <a:effectLst/>
                          <a:latin typeface="B Nazanin+ Black" pitchFamily="2" charset="-78"/>
                          <a:cs typeface="B Nazanin+ Black" pitchFamily="2" charset="-78"/>
                        </a:rPr>
                        <a:t>تخفیف عوارض پراونه، حمایتهای مالی و تراکم و ایجاد تاسیسات عمومی مسکن مهر</a:t>
                      </a:r>
                    </a:p>
                  </a:txBody>
                  <a:tcPr marL="9525" marR="9525" marT="9525" marB="0" anchor="ctr"/>
                </a:tc>
                <a:tc>
                  <a:txBody>
                    <a:bodyPr/>
                    <a:lstStyle/>
                    <a:p>
                      <a:pPr algn="ctr" rtl="1" fontAlgn="ctr"/>
                      <a:r>
                        <a:rPr lang="fa-IR" sz="1600" b="1" i="0" u="none" strike="noStrike" dirty="0">
                          <a:solidFill>
                            <a:srgbClr val="000000"/>
                          </a:solidFill>
                          <a:effectLst/>
                          <a:latin typeface="B Nazanin+ Black" pitchFamily="2" charset="-78"/>
                          <a:cs typeface="B Nazanin+ Black" pitchFamily="2" charset="-78"/>
                        </a:rPr>
                        <a:t>اداره کل راه و شهرسازی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2250000</a:t>
                      </a:r>
                    </a:p>
                  </a:txBody>
                  <a:tcPr marL="9525" marR="9525" marT="9525" marB="0" anchor="ctr">
                    <a:solidFill>
                      <a:schemeClr val="accent6">
                        <a:lumMod val="60000"/>
                        <a:lumOff val="40000"/>
                      </a:schemeClr>
                    </a:solidFill>
                  </a:tcPr>
                </a:tc>
              </a:tr>
              <a:tr h="648072">
                <a:tc>
                  <a:txBody>
                    <a:bodyPr/>
                    <a:lstStyle/>
                    <a:p>
                      <a:pPr algn="ctr" rtl="0" fontAlgn="ctr"/>
                      <a:r>
                        <a:rPr lang="fa-IR" sz="2000" b="1" i="0" u="none" strike="noStrike">
                          <a:solidFill>
                            <a:srgbClr val="000000"/>
                          </a:solidFill>
                          <a:effectLst/>
                          <a:latin typeface="B Nazanin+ Black" pitchFamily="2" charset="-78"/>
                          <a:cs typeface="B Nazanin+ Black" pitchFamily="2" charset="-78"/>
                        </a:rPr>
                        <a:t>6</a:t>
                      </a:r>
                    </a:p>
                  </a:txBody>
                  <a:tcPr marL="9525" marR="9525" marT="9525" marB="0" anchor="ctr"/>
                </a:tc>
                <a:tc>
                  <a:txBody>
                    <a:bodyPr/>
                    <a:lstStyle/>
                    <a:p>
                      <a:pPr algn="ctr" rtl="1" fontAlgn="ctr"/>
                      <a:r>
                        <a:rPr lang="fa-IR" sz="1800" b="1" i="0" u="none" strike="noStrike" dirty="0">
                          <a:solidFill>
                            <a:srgbClr val="000000"/>
                          </a:solidFill>
                          <a:effectLst/>
                          <a:latin typeface="B Nazanin+ Black" pitchFamily="2" charset="-78"/>
                          <a:cs typeface="B Nazanin+ Black" pitchFamily="2" charset="-78"/>
                        </a:rPr>
                        <a:t>یارانه سود تسهیلات مسکن روستایی و مسکن مهر</a:t>
                      </a:r>
                    </a:p>
                  </a:txBody>
                  <a:tcPr marL="9525" marR="9525" marT="9525" marB="0" anchor="ctr"/>
                </a:tc>
                <a:tc>
                  <a:txBody>
                    <a:bodyPr/>
                    <a:lstStyle/>
                    <a:p>
                      <a:pPr algn="ctr" rtl="1" fontAlgn="ctr"/>
                      <a:r>
                        <a:rPr lang="fa-IR" sz="1600" b="1" i="0" u="none" strike="noStrike" dirty="0">
                          <a:solidFill>
                            <a:srgbClr val="000000"/>
                          </a:solidFill>
                          <a:effectLst/>
                          <a:latin typeface="B Nazanin+ Black" pitchFamily="2" charset="-78"/>
                          <a:cs typeface="B Nazanin+ Black" pitchFamily="2" charset="-78"/>
                        </a:rPr>
                        <a:t>اداره کل راه و شهرسازی و بنیاد مسکن</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730000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97</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3114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80409"/>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2494154051"/>
              </p:ext>
            </p:extLst>
          </p:nvPr>
        </p:nvGraphicFramePr>
        <p:xfrm>
          <a:off x="323527" y="1031716"/>
          <a:ext cx="8064897" cy="4749190"/>
        </p:xfrm>
        <a:graphic>
          <a:graphicData uri="http://schemas.openxmlformats.org/drawingml/2006/table">
            <a:tbl>
              <a:tblPr rtl="1">
                <a:tableStyleId>{08FB837D-C827-4EFA-A057-4D05807E0F7C}</a:tableStyleId>
              </a:tblPr>
              <a:tblGrid>
                <a:gridCol w="749872"/>
                <a:gridCol w="3494788"/>
                <a:gridCol w="829904"/>
                <a:gridCol w="1352192"/>
                <a:gridCol w="1638141"/>
              </a:tblGrid>
              <a:tr h="669092">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gridSpan="2">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hMerge="1">
                  <a:txBody>
                    <a:bodyPr/>
                    <a:lstStyle/>
                    <a:p>
                      <a:pPr rtl="1"/>
                      <a:endParaRPr lang="fa-I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537255">
                <a:tc>
                  <a:txBody>
                    <a:bodyPr/>
                    <a:lstStyle/>
                    <a:p>
                      <a:pPr algn="ctr" rtl="0" fontAlgn="ctr"/>
                      <a:r>
                        <a:rPr lang="fa-IR" sz="2000" b="1" i="0" u="none" strike="noStrike" dirty="0">
                          <a:solidFill>
                            <a:schemeClr val="tx1"/>
                          </a:solidFill>
                          <a:effectLst/>
                          <a:latin typeface="B Nazanin+ Black" pitchFamily="2" charset="-78"/>
                          <a:cs typeface="B Nazanin+ Black" pitchFamily="2" charset="-78"/>
                        </a:rPr>
                        <a:t>530000</a:t>
                      </a:r>
                    </a:p>
                  </a:txBody>
                  <a:tcPr marL="9525" marR="9525" marT="9525" marB="0" anchor="ctr">
                    <a:solidFill>
                      <a:schemeClr val="accent3">
                        <a:lumMod val="40000"/>
                        <a:lumOff val="60000"/>
                      </a:schemeClr>
                    </a:solidFill>
                  </a:tcPr>
                </a:tc>
                <a:tc gridSpan="3">
                  <a:txBody>
                    <a:bodyPr/>
                    <a:lstStyle/>
                    <a:p>
                      <a:pPr algn="ctr" rtl="1" fontAlgn="ctr"/>
                      <a:r>
                        <a:rPr lang="fa-IR" sz="2000" b="1" i="0" u="none" strike="noStrike" dirty="0">
                          <a:solidFill>
                            <a:schemeClr val="tx1"/>
                          </a:solidFill>
                          <a:effectLst/>
                          <a:latin typeface="B Nazanin+ Black" pitchFamily="2" charset="-78"/>
                          <a:cs typeface="B Nazanin+ Black" pitchFamily="2" charset="-78"/>
                        </a:rPr>
                        <a:t>اعتبارات متمرکز درآمد- هزینه</a:t>
                      </a:r>
                    </a:p>
                  </a:txBody>
                  <a:tcPr marL="9525" marR="9525" marT="9525" marB="0" anchor="ctr">
                    <a:solidFill>
                      <a:schemeClr val="accent3">
                        <a:lumMod val="40000"/>
                        <a:lumOff val="60000"/>
                      </a:schemeClr>
                    </a:solidFill>
                  </a:tcPr>
                </a:tc>
                <a:tc hMerge="1">
                  <a:txBody>
                    <a:bodyPr/>
                    <a:lstStyle/>
                    <a:p>
                      <a:pPr rtl="1"/>
                      <a:endParaRPr lang="fa-IR"/>
                    </a:p>
                  </a:txBody>
                  <a:tcPr/>
                </a:tc>
                <a:tc hMerge="1">
                  <a:txBody>
                    <a:bodyPr/>
                    <a:lstStyle/>
                    <a:p>
                      <a:pPr algn="ctr" rtl="1" fontAlgn="ctr"/>
                      <a:endParaRPr lang="fa-IR" sz="2000" b="1" i="0" u="none" strike="noStrike" dirty="0">
                        <a:solidFill>
                          <a:schemeClr val="tx1"/>
                        </a:solidFill>
                        <a:effectLst/>
                        <a:latin typeface="B Nazanin+ Black" pitchFamily="2" charset="-78"/>
                        <a:cs typeface="B Nazanin+ Black" pitchFamily="2" charset="-78"/>
                      </a:endParaRPr>
                    </a:p>
                  </a:txBody>
                  <a:tcPr marL="9525" marR="9525" marT="9525" marB="0" anchor="ctr">
                    <a:solidFill>
                      <a:schemeClr val="accent3">
                        <a:lumMod val="40000"/>
                        <a:lumOff val="60000"/>
                      </a:schemeClr>
                    </a:solidFill>
                  </a:tcPr>
                </a:tc>
                <a:tc>
                  <a:txBody>
                    <a:bodyPr/>
                    <a:lstStyle/>
                    <a:p>
                      <a:pPr algn="ctr" rtl="0" fontAlgn="ctr"/>
                      <a:r>
                        <a:rPr lang="fa-IR" sz="2400" b="1" i="0" u="none" strike="noStrike" dirty="0">
                          <a:solidFill>
                            <a:schemeClr val="tx1"/>
                          </a:solidFill>
                          <a:effectLst/>
                          <a:latin typeface="B Nazanin+ Black" pitchFamily="2" charset="-78"/>
                          <a:cs typeface="B Nazanin+ Black" pitchFamily="2" charset="-78"/>
                        </a:rPr>
                        <a:t>127234869</a:t>
                      </a:r>
                    </a:p>
                  </a:txBody>
                  <a:tcPr marL="9525" marR="9525" marT="9525" marB="0" anchor="ctr">
                    <a:solidFill>
                      <a:schemeClr val="accent3">
                        <a:lumMod val="40000"/>
                        <a:lumOff val="60000"/>
                      </a:schemeClr>
                    </a:solidFill>
                  </a:tcPr>
                </a:tc>
              </a:tr>
              <a:tr h="72008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اعتبارات درآمد- هزینه ای دستگاههای اجرایی</a:t>
                      </a:r>
                    </a:p>
                  </a:txBody>
                  <a:tcPr marL="9525" marR="9525" marT="9525" marB="0" anchor="ctr"/>
                </a:tc>
                <a:tc gridSpan="2">
                  <a:txBody>
                    <a:bodyPr/>
                    <a:lstStyle/>
                    <a:p>
                      <a:pPr algn="ctr" rtl="1" fontAlgn="ctr"/>
                      <a:r>
                        <a:rPr lang="fa-IR" sz="2000" b="1" i="0" u="none" strike="noStrike">
                          <a:solidFill>
                            <a:srgbClr val="000000"/>
                          </a:solidFill>
                          <a:effectLst/>
                          <a:latin typeface="B Nazanin+ Black" pitchFamily="2" charset="-78"/>
                          <a:cs typeface="B Nazanin+ Black" pitchFamily="2" charset="-78"/>
                        </a:rPr>
                        <a:t>دستگاههای اجرایی</a:t>
                      </a:r>
                    </a:p>
                  </a:txBody>
                  <a:tcPr marL="9525" marR="9525" marT="9525" marB="0" anchor="ctr"/>
                </a:tc>
                <a:tc hMerge="1">
                  <a:txBody>
                    <a:bodyPr/>
                    <a:lstStyle/>
                    <a:p>
                      <a:pPr algn="ctr" rtl="1" fontAlgn="ctr"/>
                      <a:endParaRPr lang="fa-IR" sz="2000" b="1" i="0" u="none" strike="noStrike">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500000</a:t>
                      </a:r>
                    </a:p>
                  </a:txBody>
                  <a:tcPr marL="9525" marR="9525" marT="9525" marB="0" anchor="ctr">
                    <a:solidFill>
                      <a:schemeClr val="accent6">
                        <a:lumMod val="60000"/>
                        <a:lumOff val="40000"/>
                      </a:schemeClr>
                    </a:solidFill>
                  </a:tcPr>
                </a:tc>
              </a:tr>
              <a:tr h="72008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4</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اعتبار موضوع باز پرداخت فروش و واگذاری اموال منقول و غیرمنقول دولتی</a:t>
                      </a:r>
                    </a:p>
                  </a:txBody>
                  <a:tcPr marL="9525" marR="9525" marT="9525" marB="0" anchor="ctr"/>
                </a:tc>
                <a:tc gridSpan="2">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دستگاههای اجرایی</a:t>
                      </a:r>
                    </a:p>
                  </a:txBody>
                  <a:tcPr marL="9525" marR="9525" marT="9525" marB="0" anchor="ctr"/>
                </a:tc>
                <a:tc hMerge="1">
                  <a:txBody>
                    <a:bodyPr/>
                    <a:lstStyle/>
                    <a:p>
                      <a:pPr algn="ctr" rtl="1" fontAlgn="ctr"/>
                      <a:endParaRPr lang="fa-IR" sz="2000" b="1" i="0" u="none" strike="noStrike">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9759509</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13</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اعتبار موضوع آیین نامه اجرایی ماده (8) قانون ساماندهی و حمایت مالی از تولید و عرضه مسکن</a:t>
                      </a:r>
                    </a:p>
                  </a:txBody>
                  <a:tcPr marL="9525" marR="9525" marT="9525" marB="0" anchor="ctr"/>
                </a:tc>
                <a:tc gridSpan="2">
                  <a:txBody>
                    <a:bodyPr/>
                    <a:lstStyle/>
                    <a:p>
                      <a:pPr algn="ctr" rtl="1" fontAlgn="ctr"/>
                      <a:r>
                        <a:rPr lang="fa-IR" sz="2000" b="1" i="0" u="none" strike="noStrike">
                          <a:solidFill>
                            <a:srgbClr val="000000"/>
                          </a:solidFill>
                          <a:effectLst/>
                          <a:latin typeface="B Nazanin+ Black" pitchFamily="2" charset="-78"/>
                          <a:cs typeface="B Nazanin+ Black" pitchFamily="2" charset="-78"/>
                        </a:rPr>
                        <a:t>اداره کل راه و شهرسازی</a:t>
                      </a:r>
                    </a:p>
                  </a:txBody>
                  <a:tcPr marL="9525" marR="9525" marT="9525" marB="0" anchor="ctr"/>
                </a:tc>
                <a:tc hMerge="1">
                  <a:txBody>
                    <a:bodyPr/>
                    <a:lstStyle/>
                    <a:p>
                      <a:pPr algn="ctr" rtl="1" fontAlgn="ctr"/>
                      <a:endParaRPr lang="fa-IR" sz="2000" b="1" i="0" u="none" strike="noStrike">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192000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18</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سازمان زندانها و اقدامات تامینی و تربیتی کشور- موضوع فروش زندان های قدیمی</a:t>
                      </a:r>
                    </a:p>
                  </a:txBody>
                  <a:tcPr marL="9525" marR="9525" marT="9525" marB="0" anchor="ctr"/>
                </a:tc>
                <a:tc gridSpan="2">
                  <a:txBody>
                    <a:bodyPr/>
                    <a:lstStyle/>
                    <a:p>
                      <a:pPr algn="ctr" rtl="1" fontAlgn="ctr"/>
                      <a:r>
                        <a:rPr lang="fa-IR" sz="2000" b="1" i="0" u="none" strike="noStrike">
                          <a:solidFill>
                            <a:srgbClr val="000000"/>
                          </a:solidFill>
                          <a:effectLst/>
                          <a:latin typeface="B Nazanin+ Black" pitchFamily="2" charset="-78"/>
                          <a:cs typeface="B Nazanin+ Black" pitchFamily="2" charset="-78"/>
                        </a:rPr>
                        <a:t>اداره کل زندانها و اقدامات تامینی و تربیتی</a:t>
                      </a:r>
                    </a:p>
                  </a:txBody>
                  <a:tcPr marL="9525" marR="9525" marT="9525" marB="0" anchor="ctr"/>
                </a:tc>
                <a:tc hMerge="1">
                  <a:txBody>
                    <a:bodyPr/>
                    <a:lstStyle/>
                    <a:p>
                      <a:pPr algn="ctr" rtl="1" fontAlgn="ctr"/>
                      <a:endParaRPr lang="fa-IR" sz="2000" b="1" i="0" u="none" strike="noStrike">
                        <a:solidFill>
                          <a:srgbClr val="000000"/>
                        </a:solidFill>
                        <a:effectLst/>
                        <a:latin typeface="B Nazanin+ Black" pitchFamily="2" charset="-78"/>
                        <a:cs typeface="B Nazanin+ Black" pitchFamily="2" charset="-78"/>
                      </a:endParaRP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400000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98</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5335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زیر صفح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741" y="-1"/>
            <a:ext cx="1663700" cy="710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 name="Title 1"/>
          <p:cNvSpPr>
            <a:spLocks noGrp="1"/>
          </p:cNvSpPr>
          <p:nvPr>
            <p:ph type="title"/>
          </p:nvPr>
        </p:nvSpPr>
        <p:spPr>
          <a:xfrm>
            <a:off x="0" y="-1"/>
            <a:ext cx="8819457" cy="900319"/>
          </a:xfrm>
        </p:spPr>
        <p:txBody>
          <a:bodyPr>
            <a:normAutofit fontScale="90000"/>
          </a:bodyPr>
          <a:lstStyle/>
          <a:p>
            <a:r>
              <a:rPr lang="fa-IR" sz="2800" b="1" dirty="0">
                <a:solidFill>
                  <a:schemeClr val="bg2">
                    <a:lumMod val="50000"/>
                  </a:schemeClr>
                </a:solidFill>
                <a:cs typeface="B Titr" panose="00000700000000000000" pitchFamily="2" charset="-78"/>
              </a:rPr>
              <a:t> طرح های تملک دارایی های سرمایه ای از محل اعتبارات ردیف های </a:t>
            </a:r>
            <a:r>
              <a:rPr lang="fa-IR" sz="2800" b="1" dirty="0" smtClean="0">
                <a:solidFill>
                  <a:schemeClr val="bg2">
                    <a:lumMod val="50000"/>
                  </a:schemeClr>
                </a:solidFill>
                <a:cs typeface="B Titr" panose="00000700000000000000" pitchFamily="2" charset="-78"/>
              </a:rPr>
              <a:t>متفرقه</a:t>
            </a:r>
            <a:endParaRPr lang="fa-IR" sz="1400" b="1" dirty="0">
              <a:solidFill>
                <a:schemeClr val="bg2">
                  <a:lumMod val="50000"/>
                </a:schemeClr>
              </a:solidFill>
              <a:cs typeface="B Titr" panose="00000700000000000000" pitchFamily="2" charset="-78"/>
            </a:endParaRPr>
          </a:p>
        </p:txBody>
      </p:sp>
      <p:sp>
        <p:nvSpPr>
          <p:cNvPr id="3" name="Rectangle 2"/>
          <p:cNvSpPr/>
          <p:nvPr/>
        </p:nvSpPr>
        <p:spPr>
          <a:xfrm>
            <a:off x="4889140" y="6316686"/>
            <a:ext cx="1577675" cy="338554"/>
          </a:xfrm>
          <a:prstGeom prst="rect">
            <a:avLst/>
          </a:prstGeom>
        </p:spPr>
        <p:txBody>
          <a:bodyPr wrap="none">
            <a:spAutoFit/>
          </a:bodyPr>
          <a:lstStyle/>
          <a:p>
            <a:r>
              <a:rPr lang="fa-IR" sz="1600" b="1" dirty="0" smtClean="0">
                <a:solidFill>
                  <a:schemeClr val="accent1">
                    <a:lumMod val="75000"/>
                  </a:schemeClr>
                </a:solidFill>
                <a:cs typeface="B Titr" panose="00000700000000000000" pitchFamily="2" charset="-78"/>
              </a:rPr>
              <a:t>مبالغ(میلیون ریال)</a:t>
            </a:r>
            <a:endParaRPr lang="fa-IR" sz="1600" dirty="0"/>
          </a:p>
        </p:txBody>
      </p:sp>
      <p:graphicFrame>
        <p:nvGraphicFramePr>
          <p:cNvPr id="6" name="Table 5"/>
          <p:cNvGraphicFramePr>
            <a:graphicFrameLocks noGrp="1"/>
          </p:cNvGraphicFramePr>
          <p:nvPr>
            <p:extLst>
              <p:ext uri="{D42A27DB-BD31-4B8C-83A1-F6EECF244321}">
                <p14:modId xmlns:p14="http://schemas.microsoft.com/office/powerpoint/2010/main" val="535793297"/>
              </p:ext>
            </p:extLst>
          </p:nvPr>
        </p:nvGraphicFramePr>
        <p:xfrm>
          <a:off x="323527" y="836712"/>
          <a:ext cx="8064897" cy="5043339"/>
        </p:xfrm>
        <a:graphic>
          <a:graphicData uri="http://schemas.openxmlformats.org/drawingml/2006/table">
            <a:tbl>
              <a:tblPr rtl="1">
                <a:tableStyleId>{08FB837D-C827-4EFA-A057-4D05807E0F7C}</a:tableStyleId>
              </a:tblPr>
              <a:tblGrid>
                <a:gridCol w="749872"/>
                <a:gridCol w="4162074"/>
                <a:gridCol w="1794338"/>
                <a:gridCol w="1358613"/>
              </a:tblGrid>
              <a:tr h="669092">
                <a:tc>
                  <a:txBody>
                    <a:bodyPr/>
                    <a:lstStyle/>
                    <a:p>
                      <a:pPr algn="ctr" rtl="1" fontAlgn="ctr"/>
                      <a:r>
                        <a:rPr lang="fa-IR" sz="1800" b="0" i="0" u="none" strike="noStrike" dirty="0">
                          <a:solidFill>
                            <a:schemeClr val="bg1"/>
                          </a:solidFill>
                          <a:effectLst/>
                          <a:latin typeface="B Nazanin+ Black" pitchFamily="2" charset="-78"/>
                          <a:cs typeface="B Nazanin+ Black" pitchFamily="2" charset="-78"/>
                        </a:rPr>
                        <a:t>شماره طبقه بندی </a:t>
                      </a:r>
                    </a:p>
                  </a:txBody>
                  <a:tcPr marL="9525" marR="9525" marT="9525" marB="0" anchor="ctr">
                    <a:solidFill>
                      <a:schemeClr val="bg2">
                        <a:lumMod val="25000"/>
                      </a:schemeClr>
                    </a:solidFill>
                  </a:tcPr>
                </a:tc>
                <a:tc>
                  <a:txBody>
                    <a:bodyPr/>
                    <a:lstStyle/>
                    <a:p>
                      <a:pPr algn="ctr" rtl="1" fontAlgn="ctr"/>
                      <a:r>
                        <a:rPr lang="fa-IR" sz="2000" b="0" i="0" u="none" strike="noStrike" dirty="0">
                          <a:solidFill>
                            <a:schemeClr val="bg1"/>
                          </a:solidFill>
                          <a:effectLst/>
                          <a:latin typeface="B Nazanin+ Black" pitchFamily="2" charset="-78"/>
                          <a:cs typeface="B Nazanin+ Black" pitchFamily="2" charset="-78"/>
                        </a:rPr>
                        <a:t>                 عنوان</a:t>
                      </a:r>
                    </a:p>
                  </a:txBody>
                  <a:tcPr marL="9525" marR="9525" marT="9525" marB="0" anchor="ctr">
                    <a:solidFill>
                      <a:schemeClr val="bg2">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i="0" u="none" strike="noStrike" dirty="0" smtClean="0">
                          <a:solidFill>
                            <a:schemeClr val="bg1"/>
                          </a:solidFill>
                          <a:effectLst/>
                          <a:latin typeface="B Nazanin+ Black" pitchFamily="2" charset="-78"/>
                          <a:cs typeface="B Nazanin+ Black" pitchFamily="2" charset="-78"/>
                        </a:rPr>
                        <a:t> دستگاه پیگیری کننده</a:t>
                      </a:r>
                    </a:p>
                  </a:txBody>
                  <a:tcPr marL="9525" marR="9525" marT="9525" marB="0" anchor="ctr">
                    <a:solidFill>
                      <a:schemeClr val="bg2">
                        <a:lumMod val="25000"/>
                      </a:schemeClr>
                    </a:solidFill>
                  </a:tcPr>
                </a:tc>
                <a:tc>
                  <a:txBody>
                    <a:bodyPr/>
                    <a:lstStyle/>
                    <a:p>
                      <a:pPr algn="ctr" rtl="1" fontAlgn="ctr"/>
                      <a:r>
                        <a:rPr lang="fa-IR" sz="1800" b="0" i="0" u="none" strike="noStrike" dirty="0">
                          <a:solidFill>
                            <a:schemeClr val="bg1"/>
                          </a:solidFill>
                          <a:effectLst/>
                          <a:latin typeface="B Nazanin+ Black" pitchFamily="2" charset="-78"/>
                          <a:cs typeface="B Nazanin+ Black" pitchFamily="2" charset="-78"/>
                        </a:rPr>
                        <a:t>اعتبار تملک دارایی های سرمایه ای</a:t>
                      </a:r>
                    </a:p>
                  </a:txBody>
                  <a:tcPr marL="9525" marR="9525" marT="9525" marB="0" anchor="ctr">
                    <a:solidFill>
                      <a:schemeClr val="bg2">
                        <a:lumMod val="25000"/>
                      </a:schemeClr>
                    </a:solidFill>
                  </a:tcPr>
                </a:tc>
              </a:tr>
              <a:tr h="753279">
                <a:tc>
                  <a:txBody>
                    <a:bodyPr/>
                    <a:lstStyle/>
                    <a:p>
                      <a:pPr algn="ctr" rtl="0" fontAlgn="ctr"/>
                      <a:r>
                        <a:rPr lang="fa-IR" sz="2000" b="1" i="0" u="none" strike="noStrike" dirty="0">
                          <a:solidFill>
                            <a:srgbClr val="000000"/>
                          </a:solidFill>
                          <a:effectLst/>
                          <a:latin typeface="B Nazanin+ Black" pitchFamily="2" charset="-78"/>
                          <a:cs typeface="B Nazanin+ Black" pitchFamily="2" charset="-78"/>
                        </a:rPr>
                        <a:t>22</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شرکت بهینه سازی مصرف سوخت کشور- کمک به طرح های بهینه سازی مصرف انرژی</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استانداری و دستگاههای اجرایی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41360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26</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اعتبارات موضوع ماده (48) قانون الحاق برخی مواد به قانون تنظیم بخشی از مقررات مالی دولت(2)- موضوع عوارض تولید، واردات و عرضه کالاها و خدمات آسیب رسان به سلامت با اولویت افزایش سرانه مصرف شیر</a:t>
                      </a:r>
                    </a:p>
                  </a:txBody>
                  <a:tcPr marL="9525" marR="9525" marT="9525" marB="0" anchor="ctr"/>
                </a:tc>
                <a:tc>
                  <a:txBody>
                    <a:bodyPr/>
                    <a:lstStyle/>
                    <a:p>
                      <a:pPr algn="ctr" rtl="1" fontAlgn="ctr"/>
                      <a:r>
                        <a:rPr lang="fa-IR" sz="2000" b="1" i="0" u="none" strike="noStrike" dirty="0">
                          <a:solidFill>
                            <a:srgbClr val="000000"/>
                          </a:solidFill>
                          <a:effectLst/>
                          <a:latin typeface="B Nazanin+ Black" pitchFamily="2" charset="-78"/>
                          <a:cs typeface="B Nazanin+ Black" pitchFamily="2" charset="-78"/>
                        </a:rPr>
                        <a:t>دستگاههای اجرایی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30000</a:t>
                      </a:r>
                    </a:p>
                  </a:txBody>
                  <a:tcPr marL="9525" marR="9525" marT="9525" marB="0" anchor="ctr">
                    <a:solidFill>
                      <a:schemeClr val="accent6">
                        <a:lumMod val="60000"/>
                        <a:lumOff val="40000"/>
                      </a:schemeClr>
                    </a:solidFill>
                  </a:tcPr>
                </a:tc>
              </a:tr>
              <a:tr h="473978">
                <a:tc>
                  <a:txBody>
                    <a:bodyPr/>
                    <a:lstStyle/>
                    <a:p>
                      <a:pPr algn="ctr" rtl="0" fontAlgn="ctr"/>
                      <a:r>
                        <a:rPr lang="fa-IR" sz="2000" b="1" i="0" u="none" strike="noStrike">
                          <a:solidFill>
                            <a:srgbClr val="000000"/>
                          </a:solidFill>
                          <a:effectLst/>
                          <a:latin typeface="B Nazanin+ Black" pitchFamily="2" charset="-78"/>
                          <a:cs typeface="B Nazanin+ Black" pitchFamily="2" charset="-78"/>
                        </a:rPr>
                        <a:t>27</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سازمان ثبت اسناد و املاک کشور- اجرای طرح جامع ماندگار</a:t>
                      </a:r>
                    </a:p>
                  </a:txBody>
                  <a:tcPr marL="9525" marR="9525" marT="9525" marB="0" anchor="ctr"/>
                </a:tc>
                <a:tc>
                  <a:txBody>
                    <a:bodyPr/>
                    <a:lstStyle/>
                    <a:p>
                      <a:pPr algn="ctr" rtl="1" fontAlgn="ctr"/>
                      <a:r>
                        <a:rPr lang="fa-IR" sz="2000" b="1" i="0" u="none" strike="noStrike">
                          <a:solidFill>
                            <a:srgbClr val="000000"/>
                          </a:solidFill>
                          <a:effectLst/>
                          <a:latin typeface="B Nazanin+ Black" pitchFamily="2" charset="-78"/>
                          <a:cs typeface="B Nazanin+ Black" pitchFamily="2" charset="-78"/>
                        </a:rPr>
                        <a:t>اداره کل ثبت اسناد و املاک</a:t>
                      </a:r>
                    </a:p>
                  </a:txBody>
                  <a:tcPr marL="9525" marR="9525" marT="9525" marB="0" anchor="ctr"/>
                </a:tc>
                <a:tc>
                  <a:txBody>
                    <a:bodyPr/>
                    <a:lstStyle/>
                    <a:p>
                      <a:pPr algn="ctr" rtl="0" fontAlgn="ctr"/>
                      <a:r>
                        <a:rPr lang="fa-IR" sz="2400" b="1" i="0" u="none" strike="noStrike">
                          <a:solidFill>
                            <a:srgbClr val="000000"/>
                          </a:solidFill>
                          <a:effectLst/>
                          <a:latin typeface="B Nazanin+ Black" pitchFamily="2" charset="-78"/>
                          <a:cs typeface="B Nazanin+ Black" pitchFamily="2" charset="-78"/>
                        </a:rPr>
                        <a:t>2171000</a:t>
                      </a:r>
                    </a:p>
                  </a:txBody>
                  <a:tcPr marL="9525" marR="9525" marT="9525" marB="0" anchor="ctr">
                    <a:solidFill>
                      <a:schemeClr val="accent6">
                        <a:lumMod val="60000"/>
                        <a:lumOff val="40000"/>
                      </a:schemeClr>
                    </a:solidFill>
                  </a:tcPr>
                </a:tc>
              </a:tr>
              <a:tr h="838200">
                <a:tc>
                  <a:txBody>
                    <a:bodyPr/>
                    <a:lstStyle/>
                    <a:p>
                      <a:pPr algn="ctr" rtl="0" fontAlgn="ctr"/>
                      <a:r>
                        <a:rPr lang="fa-IR" sz="2000" b="1" i="0" u="none" strike="noStrike">
                          <a:solidFill>
                            <a:srgbClr val="000000"/>
                          </a:solidFill>
                          <a:effectLst/>
                          <a:latin typeface="B Nazanin+ Black" pitchFamily="2" charset="-78"/>
                          <a:cs typeface="B Nazanin+ Black" pitchFamily="2" charset="-78"/>
                        </a:rPr>
                        <a:t>31</a:t>
                      </a:r>
                    </a:p>
                  </a:txBody>
                  <a:tcPr marL="9525" marR="9525" marT="9525" marB="0" anchor="ctr"/>
                </a:tc>
                <a:tc>
                  <a:txBody>
                    <a:bodyPr/>
                    <a:lstStyle/>
                    <a:p>
                      <a:pPr algn="ctr" rtl="1" fontAlgn="ctr"/>
                      <a:r>
                        <a:rPr lang="fa-IR" sz="1900" b="1" i="0" u="none" strike="noStrike" dirty="0">
                          <a:solidFill>
                            <a:srgbClr val="000000"/>
                          </a:solidFill>
                          <a:effectLst/>
                          <a:latin typeface="B Nazanin+ Black" pitchFamily="2" charset="-78"/>
                          <a:cs typeface="B Nazanin+ Black" pitchFamily="2" charset="-78"/>
                        </a:rPr>
                        <a:t>اعتبارات موضوع 0/27 درصد از 9 درصد تعرفه مالیات بر ارزش افزوده ، 85 درصد سهم وزارت ورزش و جوانان، 15 درصد سهم آموزش و پرورش، 20 درصد از کل سهم جوانان و اشتغال</a:t>
                      </a:r>
                    </a:p>
                  </a:txBody>
                  <a:tcPr marL="9525" marR="9525" marT="9525" marB="0" anchor="ctr"/>
                </a:tc>
                <a:tc>
                  <a:txBody>
                    <a:bodyPr/>
                    <a:lstStyle/>
                    <a:p>
                      <a:pPr algn="ctr" rtl="1" fontAlgn="ctr"/>
                      <a:r>
                        <a:rPr lang="fa-IR" sz="1800" b="1" i="0" u="none" strike="noStrike" dirty="0">
                          <a:solidFill>
                            <a:srgbClr val="000000"/>
                          </a:solidFill>
                          <a:effectLst/>
                          <a:latin typeface="B Nazanin+ Black" pitchFamily="2" charset="-78"/>
                          <a:cs typeface="B Nazanin+ Black" pitchFamily="2" charset="-78"/>
                        </a:rPr>
                        <a:t>اداره کل امور مالیاتی، ورزش و جوانان</a:t>
                      </a:r>
                      <a:r>
                        <a:rPr lang="fa-IR" sz="1800" b="1" i="0" u="none" strike="noStrike" dirty="0" smtClean="0">
                          <a:solidFill>
                            <a:srgbClr val="000000"/>
                          </a:solidFill>
                          <a:effectLst/>
                          <a:latin typeface="B Nazanin+ Black" pitchFamily="2" charset="-78"/>
                          <a:cs typeface="B Nazanin+ Black" pitchFamily="2" charset="-78"/>
                        </a:rPr>
                        <a:t>، آموزش </a:t>
                      </a:r>
                      <a:r>
                        <a:rPr lang="fa-IR" sz="1800" b="1" i="0" u="none" strike="noStrike" dirty="0">
                          <a:solidFill>
                            <a:srgbClr val="000000"/>
                          </a:solidFill>
                          <a:effectLst/>
                          <a:latin typeface="B Nazanin+ Black" pitchFamily="2" charset="-78"/>
                          <a:cs typeface="B Nazanin+ Black" pitchFamily="2" charset="-78"/>
                        </a:rPr>
                        <a:t>و پرورش، تعاون کار </a:t>
                      </a:r>
                      <a:r>
                        <a:rPr lang="fa-IR" sz="1800" b="1" i="0" u="none" strike="noStrike" dirty="0" smtClean="0">
                          <a:solidFill>
                            <a:srgbClr val="000000"/>
                          </a:solidFill>
                          <a:effectLst/>
                          <a:latin typeface="B Nazanin+ Black" pitchFamily="2" charset="-78"/>
                          <a:cs typeface="B Nazanin+ Black" pitchFamily="2" charset="-78"/>
                        </a:rPr>
                        <a:t>و</a:t>
                      </a:r>
                      <a:r>
                        <a:rPr lang="fa-IR" sz="1800" b="1" i="0" u="none" strike="noStrike" baseline="0" dirty="0" smtClean="0">
                          <a:solidFill>
                            <a:srgbClr val="000000"/>
                          </a:solidFill>
                          <a:effectLst/>
                          <a:latin typeface="B Nazanin+ Black" pitchFamily="2" charset="-78"/>
                          <a:cs typeface="B Nazanin+ Black" pitchFamily="2" charset="-78"/>
                        </a:rPr>
                        <a:t> </a:t>
                      </a:r>
                      <a:r>
                        <a:rPr lang="fa-IR" sz="1800" b="1" i="0" u="none" strike="noStrike" dirty="0" smtClean="0">
                          <a:solidFill>
                            <a:srgbClr val="000000"/>
                          </a:solidFill>
                          <a:effectLst/>
                          <a:latin typeface="B Nazanin+ Black" pitchFamily="2" charset="-78"/>
                          <a:cs typeface="B Nazanin+ Black" pitchFamily="2" charset="-78"/>
                        </a:rPr>
                        <a:t>رفاه </a:t>
                      </a:r>
                      <a:r>
                        <a:rPr lang="fa-IR" sz="1800" b="1" i="0" u="none" strike="noStrike" dirty="0">
                          <a:solidFill>
                            <a:srgbClr val="000000"/>
                          </a:solidFill>
                          <a:effectLst/>
                          <a:latin typeface="B Nazanin+ Black" pitchFamily="2" charset="-78"/>
                          <a:cs typeface="B Nazanin+ Black" pitchFamily="2" charset="-78"/>
                        </a:rPr>
                        <a:t>اجتماعی</a:t>
                      </a:r>
                    </a:p>
                  </a:txBody>
                  <a:tcPr marL="9525" marR="9525" marT="9525" marB="0" anchor="ctr"/>
                </a:tc>
                <a:tc>
                  <a:txBody>
                    <a:bodyPr/>
                    <a:lstStyle/>
                    <a:p>
                      <a:pPr algn="ctr" rtl="0" fontAlgn="ctr"/>
                      <a:r>
                        <a:rPr lang="fa-IR" sz="2400" b="1" i="0" u="none" strike="noStrike" dirty="0">
                          <a:solidFill>
                            <a:srgbClr val="000000"/>
                          </a:solidFill>
                          <a:effectLst/>
                          <a:latin typeface="B Nazanin+ Black" pitchFamily="2" charset="-78"/>
                          <a:cs typeface="B Nazanin+ Black" pitchFamily="2" charset="-78"/>
                        </a:rPr>
                        <a:t>3731000</a:t>
                      </a:r>
                    </a:p>
                  </a:txBody>
                  <a:tcPr marL="9525" marR="9525" marT="9525" marB="0" anchor="ctr">
                    <a:solidFill>
                      <a:schemeClr val="accent6">
                        <a:lumMod val="60000"/>
                        <a:lumOff val="40000"/>
                      </a:schemeClr>
                    </a:solidFill>
                  </a:tcPr>
                </a:tc>
              </a:tr>
            </a:tbl>
          </a:graphicData>
        </a:graphic>
      </p:graphicFrame>
      <p:sp>
        <p:nvSpPr>
          <p:cNvPr id="4" name="Text Box 3"/>
          <p:cNvSpPr txBox="1">
            <a:spLocks noChangeArrowheads="1"/>
          </p:cNvSpPr>
          <p:nvPr/>
        </p:nvSpPr>
        <p:spPr bwMode="auto">
          <a:xfrm>
            <a:off x="6849311" y="6300441"/>
            <a:ext cx="760858" cy="557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12120"/>
                </a:solidFill>
                <a:effectLst/>
                <a:latin typeface="B Nazanin+ Black" pitchFamily="2" charset="-78"/>
                <a:cs typeface="B Nazanin" pitchFamily="2" charset="-78"/>
              </a:rPr>
              <a:t> </a:t>
            </a:r>
            <a:fld id="{CBFAFBE9-2B87-4818-9596-BE1E24D6E65B}" type="slidenum">
              <a:rPr kumimoji="0" lang="en-US" sz="1600" b="1" i="0" u="none" strike="noStrike" cap="none" normalizeH="0" baseline="0" smtClean="0">
                <a:ln>
                  <a:noFill/>
                </a:ln>
                <a:solidFill>
                  <a:srgbClr val="009ED6"/>
                </a:solidFill>
                <a:effectLst/>
                <a:latin typeface="B Nazanin+ Black" pitchFamily="2" charset="-78"/>
                <a:cs typeface="B Nazanin" pitchFamily="2" charset="-78"/>
              </a:rPr>
              <a:pPr marL="0" marR="0" lvl="0" indent="0" defTabSz="914400" eaLnBrk="1" fontAlgn="base" latinLnBrk="0" hangingPunct="1">
                <a:lnSpc>
                  <a:spcPct val="100000"/>
                </a:lnSpc>
                <a:spcBef>
                  <a:spcPct val="0"/>
                </a:spcBef>
                <a:spcAft>
                  <a:spcPct val="0"/>
                </a:spcAft>
                <a:buClrTx/>
                <a:buSzTx/>
                <a:buFontTx/>
                <a:buNone/>
                <a:tabLst/>
              </a:pPr>
              <a:t>99</a:t>
            </a:fld>
            <a:endParaRPr kumimoji="0" lang="fa-IR" sz="2800" b="0" i="0" u="none" strike="noStrike" cap="none" normalizeH="0" baseline="0" dirty="0" smtClean="0">
              <a:ln>
                <a:noFill/>
              </a:ln>
              <a:solidFill>
                <a:schemeClr val="tx1"/>
              </a:solidFill>
              <a:effectLst/>
              <a:latin typeface="B Nazanin+ Black" pitchFamily="2" charset="-78"/>
              <a:cs typeface="B Nazanin" pitchFamily="2" charset="-78"/>
            </a:endParaRPr>
          </a:p>
        </p:txBody>
      </p:sp>
      <p:cxnSp>
        <p:nvCxnSpPr>
          <p:cNvPr id="1028" name="AutoShape 4"/>
          <p:cNvCxnSpPr>
            <a:cxnSpLocks noChangeShapeType="1"/>
          </p:cNvCxnSpPr>
          <p:nvPr/>
        </p:nvCxnSpPr>
        <p:spPr bwMode="auto">
          <a:xfrm flipH="1">
            <a:off x="4379913" y="6237312"/>
            <a:ext cx="3302000" cy="0"/>
          </a:xfrm>
          <a:prstGeom prst="straightConnector1">
            <a:avLst/>
          </a:prstGeom>
          <a:noFill/>
          <a:ln w="9525" algn="ctr">
            <a:solidFill>
              <a:srgbClr val="009E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cxnSp>
      <p:sp>
        <p:nvSpPr>
          <p:cNvPr id="7" name="Text Box 5"/>
          <p:cNvSpPr txBox="1">
            <a:spLocks noChangeArrowheads="1"/>
          </p:cNvSpPr>
          <p:nvPr/>
        </p:nvSpPr>
        <p:spPr bwMode="auto">
          <a:xfrm>
            <a:off x="7812360" y="6021288"/>
            <a:ext cx="120106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ظرفیت‌ها و اهم تبصره‌های قـانون بودجه سال 1397</a:t>
            </a:r>
            <a:endParaRPr kumimoji="0" lang="en-US" sz="1100" b="1" i="0" u="none" strike="noStrike" cap="none" normalizeH="0" baseline="0" dirty="0" smtClean="0">
              <a:ln>
                <a:noFill/>
              </a:ln>
              <a:solidFill>
                <a:srgbClr val="009ED6"/>
              </a:solidFill>
              <a:effectLst/>
              <a:latin typeface="B Yekan+" pitchFamily="2" charset="-78"/>
              <a:cs typeface="B Yeka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rgbClr val="009ED6"/>
                </a:solidFill>
                <a:effectLst/>
                <a:latin typeface="B Yekan+" pitchFamily="2" charset="-78"/>
                <a:cs typeface="B Yekan+" pitchFamily="2" charset="-78"/>
              </a:rPr>
              <a:t>کـــــــــــــل کـشور</a:t>
            </a:r>
            <a:r>
              <a:rPr kumimoji="0" lang="en-US" sz="1100" b="1" i="0" u="none" strike="noStrike" cap="none" normalizeH="0" baseline="0" dirty="0" smtClean="0">
                <a:ln>
                  <a:noFill/>
                </a:ln>
                <a:solidFill>
                  <a:srgbClr val="009ED6"/>
                </a:solidFill>
                <a:effectLst/>
                <a:latin typeface="B Yekan+" pitchFamily="2" charset="-78"/>
                <a:cs typeface="B Yeka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85335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11266</Words>
  <Application>Microsoft Office PowerPoint</Application>
  <PresentationFormat>On-screen Show (4:3)</PresentationFormat>
  <Paragraphs>2880</Paragraphs>
  <Slides>117</Slides>
  <Notes>106</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Office Theme</vt:lpstr>
      <vt:lpstr>Austin</vt:lpstr>
      <vt:lpstr>PowerPoint Presentation</vt:lpstr>
      <vt:lpstr>PowerPoint Presentation</vt:lpstr>
      <vt:lpstr>PowerPoint Presentation</vt:lpstr>
      <vt:lpstr>دبیرخانه شورای برنامه ریزی و توسعه استان اردبیل</vt:lpstr>
      <vt:lpstr>PowerPoint Presentation</vt:lpstr>
      <vt:lpstr>سازمان میراث فرهنگی، صنایع دستی و گردشگری استان اردبیل</vt:lpstr>
      <vt:lpstr>سازمان میراث فرهنگی، صنایع دستی و گردشگری استان اردبیل</vt:lpstr>
      <vt:lpstr>سازمان میراث فرهنگی، صنایع دستی و گردشگری استان اردبیل</vt:lpstr>
      <vt:lpstr>سازمان میراث فرهنگی، صنایع دستی و گردشگری استان اردبیل</vt:lpstr>
      <vt:lpstr>اداره کل پست </vt:lpstr>
      <vt:lpstr>شرکت توزیع نیروی برق منطقه ای استان</vt:lpstr>
      <vt:lpstr>شرکت توزیع نیروی برق منطقه ای استان</vt:lpstr>
      <vt:lpstr>اداره کل امور آب استان</vt:lpstr>
      <vt:lpstr>اداره کل امور آب استان</vt:lpstr>
      <vt:lpstr>شرکت آب و فاضلاب شهری استان اردبیل</vt:lpstr>
      <vt:lpstr>شرکت آب و فاضلاب روستایی استان اردبیل</vt:lpstr>
      <vt:lpstr>اداره کل صنعت ، معدن و تجارت استان اردبیل</vt:lpstr>
      <vt:lpstr>اداره کل صنعت ، معدن و تجارت استان اردبیل</vt:lpstr>
      <vt:lpstr>شرکت شهرک های صنعتی استان اردبیل</vt:lpstr>
      <vt:lpstr>اداره کل استاندارد و تحقیقات صنعتی استان اردبیل</vt:lpstr>
      <vt:lpstr>اداره کل غله و خدمات بازرگانی استان اردبیل</vt:lpstr>
      <vt:lpstr>اداره کل راه و شهرسازی استان اردبیل</vt:lpstr>
      <vt:lpstr>اداره کل راه و شهرسازی استان اردبیل</vt:lpstr>
      <vt:lpstr>اداره کل راه و شهرسازی استان اردبیل</vt:lpstr>
      <vt:lpstr>اداره کل گمرکات استان اردبیل </vt:lpstr>
      <vt:lpstr>اداره کل هواشناسی استان اردبیل</vt:lpstr>
      <vt:lpstr>اداره کل بنیاد مسکن استان اردبیل</vt:lpstr>
      <vt:lpstr>دیوان محاسبات استان اردبیل</vt:lpstr>
      <vt:lpstr>اداره کل جهاد کشاورزی استان اردبیل</vt:lpstr>
      <vt:lpstr>اداره کل جهاد کشاورزی استان اردبیل</vt:lpstr>
      <vt:lpstr>اداره کل جهاد کشاورزی استان اردبیل</vt:lpstr>
      <vt:lpstr>اداره کل جهاد کشاورزی استان اردبیل</vt:lpstr>
      <vt:lpstr>اداره کل جهاد کشاورزی استان اردبیل</vt:lpstr>
      <vt:lpstr>اداره کل تعاون روستایی استان اردبیل</vt:lpstr>
      <vt:lpstr>اداره کل شیلات استان اردبیل</vt:lpstr>
      <vt:lpstr>اداره کل دامپزشکی استان اردبیل</vt:lpstr>
      <vt:lpstr>اداره کل منابع طبیعی استان اردبیل</vt:lpstr>
      <vt:lpstr>اداره کل منابع طبیعی استان اردبیل</vt:lpstr>
      <vt:lpstr>اداره کل امور عشایر استان اردبیل</vt:lpstr>
      <vt:lpstr>دانشگاه محقق اردبیلی</vt:lpstr>
      <vt:lpstr>دانشگاه محقق اردبیلی</vt:lpstr>
      <vt:lpstr>دانشگاه پیام نور استان اردبیل</vt:lpstr>
      <vt:lpstr>دانشگاه علوم پزشکی استان اردبیل</vt:lpstr>
      <vt:lpstr>دانشگاه علوم پزشکی استان اردبیل</vt:lpstr>
      <vt:lpstr>دانشگاه علوم پزشکی استان اردبیل</vt:lpstr>
      <vt:lpstr>اداره کل انتقال خون استان اردبیل</vt:lpstr>
      <vt:lpstr>اداره کل فرهنگ و ارشاد اسلامی استان اردبیل</vt:lpstr>
      <vt:lpstr>اداره کل فرهنگ و ارشاد اسلامی استان اردبیل</vt:lpstr>
      <vt:lpstr>اداره کل کتابخانه های عمومی استان اردبیل</vt:lpstr>
      <vt:lpstr> حوزه های علمیه استان اردبیل</vt:lpstr>
      <vt:lpstr>بنیاد حفظ آثار و ارزشهای دفاع مقدس استان اردبیل</vt:lpstr>
      <vt:lpstr>شورای هماهنگی تبلیغات اسلامی استان اردبیل</vt:lpstr>
      <vt:lpstr>اداره کل ورزش و جوانان استان اردبیل</vt:lpstr>
      <vt:lpstr>اداره کل ورزش و جوانان استان اردبیل</vt:lpstr>
      <vt:lpstr>اداره کل آموزش و پرورش استان اردبیل</vt:lpstr>
      <vt:lpstr>اداره کل آموزش و پرورش استان اردبیل</vt:lpstr>
      <vt:lpstr>اداره کل نوسازی ،توسعه و تجهیز مدارس استان اردبیل</vt:lpstr>
      <vt:lpstr> کانون پرورش فکری کودکان و نوجوانان استان اردبیل</vt:lpstr>
      <vt:lpstr>اداره کل تعاون ،کار و رفاه اجتماعی استان اردبیل</vt:lpstr>
      <vt:lpstr>اداره کل آموزش فنی وحرفه ای استان اردبیل</vt:lpstr>
      <vt:lpstr>اداره کل کمیته امدادامام خمینی(ره) استان اردبیل</vt:lpstr>
      <vt:lpstr>اداره کل بازرسی استان اردبیل</vt:lpstr>
      <vt:lpstr>دادگستری کل استان اردبیل </vt:lpstr>
      <vt:lpstr>اداره کل پزشکی قانونی استان اردبیل</vt:lpstr>
      <vt:lpstr>اداره کل زندانها و اقدامات تامینی و تربیتی استان اردبیل </vt:lpstr>
      <vt:lpstr>دیوان عدالت اداری</vt:lpstr>
      <vt:lpstr>اداره کل ثبت اسناد واملاک استان اردبیل</vt:lpstr>
      <vt:lpstr>اداره کل تعزیرات حکومتی استان اردبیل</vt:lpstr>
      <vt:lpstr>فرماندهی نیروی انتظامی استان اردبیل</vt:lpstr>
      <vt:lpstr>اداره کل اطلاعات استان اردبیل</vt:lpstr>
      <vt:lpstr>اداره کل بنیادشهید وامور ایثارگران استان اردبیل</vt:lpstr>
      <vt:lpstr>جمعیت هلال احمر استان اردبیل</vt:lpstr>
      <vt:lpstr>اداره کل صدا و سیمای مرکز اردبیل</vt:lpstr>
      <vt:lpstr>استانداری اردبیل</vt:lpstr>
      <vt:lpstr>استانداری اردبیل</vt:lpstr>
      <vt:lpstr>استانداری اردبیل</vt:lpstr>
      <vt:lpstr>اداره کل ثبت احوال استان اردبیل</vt:lpstr>
      <vt:lpstr>اداره کل امور اقتصادی و دارایی استان اردبیل</vt:lpstr>
      <vt:lpstr>اداره کل امور مالیاتی استان اردبیل</vt:lpstr>
      <vt:lpstr>شرکت گاز استان اردبیل</vt:lpstr>
      <vt:lpstr>شرکت سهامی ارتباطات زیر ساخت</vt:lpstr>
      <vt:lpstr>اداره کل حفاظت محیط زیست</vt:lpstr>
      <vt:lpstr>اداره کل ارتباطات و فناوری اطلاعات</vt:lpstr>
      <vt:lpstr>PowerPoint Presentation</vt:lpstr>
      <vt:lpstr> طرح های تملک دارایی سرمایه ای ملی(خاص) استان اردبیل در سال97</vt:lpstr>
      <vt:lpstr> طرح های تملک دارایی سرمایه ای ملی(خاص) استان اردبیل در سال97</vt:lpstr>
      <vt:lpstr> طرح های تملک دارایی سرمایه ای ملی(خاص) استان اردبیل در سال97</vt:lpstr>
      <vt:lpstr> طرح های تملک دارایی سرمایه ای ملی(خاص) استان اردبیل در سال97</vt:lpstr>
      <vt:lpstr> طرح های تملک دارایی سرمایه ای ملی(خاص) استان اردبیل در سال97</vt:lpstr>
      <vt:lpstr> طرح های تملک دارایی سرمایه ای ملی(خاص) استان اردبیل در سال97</vt:lpstr>
      <vt:lpstr>PowerPoint Presentation</vt:lpstr>
      <vt:lpstr>طرح‌های تملک دارائی‌های سرمایه‌ای استانی ویژه (ملی استانی شده) سال 97</vt:lpstr>
      <vt:lpstr>طرح‌های تملک دارائی‌های سرمایه‌ای استانی ویژه (ملی استانی شده) سال 97</vt:lpstr>
      <vt:lpstr>طرح‌های تملک دارائی‌های سرمایه‌ای استانی ویژه (ملی استانی شده) سال 97</vt:lpstr>
      <vt:lpstr>طرح‌های تملک دارائی‌های سرمایه‌ای استانی ویژه (ملی استانی شده) سال 97</vt:lpstr>
      <vt:lpstr>PowerPoint Presentation</vt:lpstr>
      <vt:lpstr> طرح های تملک دارایی های سرمایه ای از محل اعتبارات ردیف های متفرقه</vt:lpstr>
      <vt:lpstr> طرح های تملک دارایی های سرمایه ای از محل اعتبارات ردیف های متفرقه</vt:lpstr>
      <vt:lpstr> طرح های تملک دارایی های سرمایه ای از محل اعتبارات ردیف های متفرقه</vt:lpstr>
      <vt:lpstr> طرح های تملک دارایی های سرمایه ای از محل اعتبارات ردیف های متفرقه</vt:lpstr>
      <vt:lpstr> طرح های تملک دارایی های سرمایه ای از محل اعتبارات ردیف های متفرقه</vt:lpstr>
      <vt:lpstr> طرح های تملک دارایی های سرمایه ای از محل اعتبارات ردیف های متفرقه</vt:lpstr>
      <vt:lpstr> طرح های تملک دارایی های سرمایه ای از محل اعتبارات ردیف های متفرقه</vt:lpstr>
      <vt:lpstr>PowerPoint Presentation</vt:lpstr>
      <vt:lpstr>اهم تبصره‌های قانون بودجه سال 1397 کل کشور</vt:lpstr>
      <vt:lpstr>اهم تبصره‌های قانون بودجه سال 1397 کل کشور</vt:lpstr>
      <vt:lpstr>اهم تبصره‌های قانون بودجه سال 1397 کل کشور</vt:lpstr>
      <vt:lpstr>اهم تبصره‌های قانون بودجه سال 1397 کل کشور</vt:lpstr>
      <vt:lpstr>اهم تبصره‌های قانون بودجه سال 1397 کل کشور</vt:lpstr>
      <vt:lpstr>اهم تبصره‌های قانون بودجه سال 1397 کل کشور</vt:lpstr>
      <vt:lpstr>اهم تبصره‌های قانون بودجه سال 1397 کل کشور</vt:lpstr>
      <vt:lpstr>اهم تبصره‌های قانون بودجه سال 1397 کل کشور</vt:lpstr>
      <vt:lpstr>اهم تبصره‌های قانون بودجه سال 1397 کل کشور</vt:lpstr>
      <vt:lpstr>PowerPoint Presentation</vt:lpstr>
      <vt:lpstr>فهرست دارایی های سرمایه ای دارای مجوز کمیسیون ماده (23) جدول شماره 19 قانون بودجه سال 1397 کل کشور </vt:lpstr>
      <vt:lpstr>PowerPoint Presentation</vt:lpstr>
      <vt:lpstr>طرح های مطالعاتی و اجرایی موضوع ردیف شماره 39-550000 جدول شماره 20 قانون بودجه سال 1397 کل کشور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MESUTi</dc:creator>
  <cp:lastModifiedBy>MESUTi</cp:lastModifiedBy>
  <cp:revision>145</cp:revision>
  <dcterms:created xsi:type="dcterms:W3CDTF">2018-04-25T17:28:22Z</dcterms:created>
  <dcterms:modified xsi:type="dcterms:W3CDTF">2018-04-26T16:13:36Z</dcterms:modified>
</cp:coreProperties>
</file>