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68" r:id="rId1"/>
    <p:sldMasterId id="2147484380" r:id="rId2"/>
  </p:sldMasterIdLst>
  <p:notesMasterIdLst>
    <p:notesMasterId r:id="rId42"/>
  </p:notesMasterIdLst>
  <p:handoutMasterIdLst>
    <p:handoutMasterId r:id="rId43"/>
  </p:handoutMasterIdLst>
  <p:sldIdLst>
    <p:sldId id="649" r:id="rId3"/>
    <p:sldId id="713" r:id="rId4"/>
    <p:sldId id="767" r:id="rId5"/>
    <p:sldId id="768" r:id="rId6"/>
    <p:sldId id="765" r:id="rId7"/>
    <p:sldId id="766" r:id="rId8"/>
    <p:sldId id="763" r:id="rId9"/>
    <p:sldId id="764" r:id="rId10"/>
    <p:sldId id="762" r:id="rId11"/>
    <p:sldId id="714" r:id="rId12"/>
    <p:sldId id="715" r:id="rId13"/>
    <p:sldId id="716" r:id="rId14"/>
    <p:sldId id="717" r:id="rId15"/>
    <p:sldId id="718" r:id="rId16"/>
    <p:sldId id="719" r:id="rId17"/>
    <p:sldId id="720" r:id="rId18"/>
    <p:sldId id="721" r:id="rId19"/>
    <p:sldId id="722" r:id="rId20"/>
    <p:sldId id="723" r:id="rId21"/>
    <p:sldId id="724" r:id="rId22"/>
    <p:sldId id="725" r:id="rId23"/>
    <p:sldId id="726" r:id="rId24"/>
    <p:sldId id="727" r:id="rId25"/>
    <p:sldId id="728" r:id="rId26"/>
    <p:sldId id="729" r:id="rId27"/>
    <p:sldId id="750" r:id="rId28"/>
    <p:sldId id="730" r:id="rId29"/>
    <p:sldId id="732" r:id="rId30"/>
    <p:sldId id="733" r:id="rId31"/>
    <p:sldId id="734" r:id="rId32"/>
    <p:sldId id="735" r:id="rId33"/>
    <p:sldId id="736" r:id="rId34"/>
    <p:sldId id="738" r:id="rId35"/>
    <p:sldId id="741" r:id="rId36"/>
    <p:sldId id="742" r:id="rId37"/>
    <p:sldId id="745" r:id="rId38"/>
    <p:sldId id="747" r:id="rId39"/>
    <p:sldId id="748" r:id="rId40"/>
    <p:sldId id="672" r:id="rId41"/>
  </p:sldIdLst>
  <p:sldSz cx="9144000" cy="6858000" type="screen4x3"/>
  <p:notesSz cx="9928225" cy="6797675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 userDrawn="1">
          <p15:clr>
            <a:srgbClr val="A4A3A4"/>
          </p15:clr>
        </p15:guide>
        <p15:guide id="2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CE0102"/>
    <a:srgbClr val="C28398"/>
    <a:srgbClr val="E5A0B7"/>
    <a:srgbClr val="526732"/>
    <a:srgbClr val="BE0103"/>
    <a:srgbClr val="CC3300"/>
    <a:srgbClr val="EE96F0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6433" autoAdjust="0"/>
  </p:normalViewPr>
  <p:slideViewPr>
    <p:cSldViewPr>
      <p:cViewPr varScale="1">
        <p:scale>
          <a:sx n="112" d="100"/>
          <a:sy n="112" d="100"/>
        </p:scale>
        <p:origin x="1446" y="7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1596" y="-96"/>
      </p:cViewPr>
      <p:guideLst>
        <p:guide orient="horz" pos="2142"/>
        <p:guide pos="3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625994" y="0"/>
            <a:ext cx="4302231" cy="339884"/>
          </a:xfrm>
          <a:prstGeom prst="rect">
            <a:avLst/>
          </a:prstGeom>
        </p:spPr>
        <p:txBody>
          <a:bodyPr vert="horz" lIns="92117" tIns="46058" rIns="92117" bIns="46058" rtlCol="1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725" y="0"/>
            <a:ext cx="4302231" cy="339884"/>
          </a:xfrm>
          <a:prstGeom prst="rect">
            <a:avLst/>
          </a:prstGeom>
        </p:spPr>
        <p:txBody>
          <a:bodyPr vert="horz" lIns="92117" tIns="46058" rIns="92117" bIns="46058" rtlCol="1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F7D4596-9D8D-49BF-B636-8F1795A27E00}" type="datetimeFigureOut">
              <a:rPr lang="fa-IR"/>
              <a:pPr>
                <a:defRPr/>
              </a:pPr>
              <a:t>13/03/1440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625994" y="6456218"/>
            <a:ext cx="4302231" cy="339884"/>
          </a:xfrm>
          <a:prstGeom prst="rect">
            <a:avLst/>
          </a:prstGeom>
        </p:spPr>
        <p:txBody>
          <a:bodyPr vert="horz" lIns="92117" tIns="46058" rIns="92117" bIns="46058" rtlCol="1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725" y="6456218"/>
            <a:ext cx="4302231" cy="339884"/>
          </a:xfrm>
          <a:prstGeom prst="rect">
            <a:avLst/>
          </a:prstGeom>
        </p:spPr>
        <p:txBody>
          <a:bodyPr vert="horz" lIns="92117" tIns="46058" rIns="92117" bIns="46058" rtlCol="1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46BCA5B-7B76-4BB5-9432-70D892B5DC4B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13779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270" y="0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5488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823" y="3228897"/>
            <a:ext cx="7942580" cy="3058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270" y="6456218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A6E66E9-6230-4C20-84DD-C18B49D74A7F}" type="slidenum">
              <a:rPr lang="fa-IR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297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fa-IR">
                <a:solidFill>
                  <a:srgbClr val="DBF5F9"/>
                </a:solidFill>
              </a:rPr>
              <a:t>توزیع جغرافیایی ثروت علمی در ایران</a:t>
            </a:r>
            <a:endParaRPr lang="en-US">
              <a:solidFill>
                <a:srgbClr val="DBF5F9"/>
              </a:solidFill>
            </a:endParaRP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34CF09C-1F33-4F87-A651-60685F086A84}" type="slidenum">
              <a:rPr lang="fa-IR">
                <a:solidFill>
                  <a:srgbClr val="DBF5F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1741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>
                <a:solidFill>
                  <a:srgbClr val="04617B"/>
                </a:solidFill>
              </a:rPr>
              <a:t>توزیع جغرافیایی ثروت علمی در ایران</a:t>
            </a:r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DC032-6449-4251-9058-68AE87502710}" type="slidenum">
              <a:rPr lang="fa-IR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13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>
                <a:solidFill>
                  <a:srgbClr val="04617B"/>
                </a:solidFill>
              </a:rPr>
              <a:t>توزیع جغرافیایی ثروت علمی در ایران</a:t>
            </a:r>
            <a:endParaRPr lang="en-US">
              <a:solidFill>
                <a:srgbClr val="04617B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BA12A-56BA-4AB4-AE95-5FDB655B91E4}" type="slidenum">
              <a:rPr lang="fa-IR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21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F5AA-4184-4526-8DEF-3299B5AF5658}" type="datetimeFigureOut">
              <a:rPr lang="fa-IR" smtClean="0">
                <a:solidFill>
                  <a:srgbClr val="D06F1E">
                    <a:lumMod val="50000"/>
                  </a:srgbClr>
                </a:solidFill>
              </a:rPr>
              <a:pPr/>
              <a:t>13/03/1440</a:t>
            </a:fld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3408D4B-00C9-48C4-9B9F-AE99CDB198CC}" type="slidenum">
              <a:rPr lang="fa-IR" smtClean="0">
                <a:solidFill>
                  <a:srgbClr val="D06F1E">
                    <a:lumMod val="50000"/>
                  </a:srgbClr>
                </a:solidFill>
              </a:rPr>
              <a:pPr/>
              <a:t>‹#›</a:t>
            </a:fld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0374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F5AA-4184-4526-8DEF-3299B5AF5658}" type="datetimeFigureOut">
              <a:rPr lang="fa-IR" smtClean="0">
                <a:solidFill>
                  <a:srgbClr val="D06F1E">
                    <a:lumMod val="50000"/>
                  </a:srgbClr>
                </a:solidFill>
              </a:rPr>
              <a:pPr/>
              <a:t>13/03/1440</a:t>
            </a:fld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8D4B-00C9-48C4-9B9F-AE99CDB198CC}" type="slidenum">
              <a:rPr lang="fa-IR" smtClean="0">
                <a:solidFill>
                  <a:srgbClr val="D06F1E">
                    <a:lumMod val="50000"/>
                  </a:srgbClr>
                </a:solidFill>
              </a:rPr>
              <a:pPr/>
              <a:t>‹#›</a:t>
            </a:fld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30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F5AA-4184-4526-8DEF-3299B5AF5658}" type="datetimeFigureOut">
              <a:rPr lang="fa-IR" smtClean="0">
                <a:solidFill>
                  <a:srgbClr val="D06F1E">
                    <a:lumMod val="50000"/>
                  </a:srgbClr>
                </a:solidFill>
              </a:rPr>
              <a:pPr/>
              <a:t>13/03/1440</a:t>
            </a:fld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3408D4B-00C9-48C4-9B9F-AE99CDB198CC}" type="slidenum">
              <a:rPr lang="fa-IR" smtClean="0">
                <a:solidFill>
                  <a:srgbClr val="D06F1E">
                    <a:lumMod val="50000"/>
                  </a:srgbClr>
                </a:solidFill>
              </a:rPr>
              <a:pPr/>
              <a:t>‹#›</a:t>
            </a:fld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162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F5AA-4184-4526-8DEF-3299B5AF5658}" type="datetimeFigureOut">
              <a:rPr lang="fa-IR" smtClean="0">
                <a:solidFill>
                  <a:srgbClr val="D06F1E">
                    <a:lumMod val="50000"/>
                  </a:srgbClr>
                </a:solidFill>
              </a:rPr>
              <a:pPr/>
              <a:t>13/03/1440</a:t>
            </a:fld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3408D4B-00C9-48C4-9B9F-AE99CDB198CC}" type="slidenum">
              <a:rPr lang="fa-IR" smtClean="0">
                <a:solidFill>
                  <a:srgbClr val="D06F1E">
                    <a:lumMod val="50000"/>
                  </a:srgbClr>
                </a:solidFill>
              </a:rPr>
              <a:pPr/>
              <a:t>‹#›</a:t>
            </a:fld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6498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F5AA-4184-4526-8DEF-3299B5AF5658}" type="datetimeFigureOut">
              <a:rPr lang="fa-IR" smtClean="0">
                <a:solidFill>
                  <a:srgbClr val="D06F1E">
                    <a:lumMod val="50000"/>
                  </a:srgbClr>
                </a:solidFill>
              </a:rPr>
              <a:pPr/>
              <a:t>13/03/1440</a:t>
            </a:fld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3408D4B-00C9-48C4-9B9F-AE99CDB198CC}" type="slidenum">
              <a:rPr lang="fa-IR" smtClean="0">
                <a:solidFill>
                  <a:srgbClr val="D06F1E">
                    <a:lumMod val="50000"/>
                  </a:srgbClr>
                </a:solidFill>
              </a:rPr>
              <a:pPr/>
              <a:t>‹#›</a:t>
            </a:fld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9390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F5AA-4184-4526-8DEF-3299B5AF5658}" type="datetimeFigureOut">
              <a:rPr lang="fa-IR" smtClean="0">
                <a:solidFill>
                  <a:srgbClr val="D06F1E">
                    <a:lumMod val="50000"/>
                  </a:srgbClr>
                </a:solidFill>
              </a:rPr>
              <a:pPr/>
              <a:t>13/03/1440</a:t>
            </a:fld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8D4B-00C9-48C4-9B9F-AE99CDB198CC}" type="slidenum">
              <a:rPr lang="fa-IR" smtClean="0">
                <a:solidFill>
                  <a:srgbClr val="D06F1E">
                    <a:lumMod val="50000"/>
                  </a:srgbClr>
                </a:solidFill>
              </a:rPr>
              <a:pPr/>
              <a:t>‹#›</a:t>
            </a:fld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8405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F5AA-4184-4526-8DEF-3299B5AF5658}" type="datetimeFigureOut">
              <a:rPr lang="fa-IR" smtClean="0">
                <a:solidFill>
                  <a:srgbClr val="D06F1E">
                    <a:lumMod val="50000"/>
                  </a:srgbClr>
                </a:solidFill>
              </a:rPr>
              <a:pPr/>
              <a:t>13/03/1440</a:t>
            </a:fld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8D4B-00C9-48C4-9B9F-AE99CDB198CC}" type="slidenum">
              <a:rPr lang="fa-IR" smtClean="0">
                <a:solidFill>
                  <a:srgbClr val="D06F1E">
                    <a:lumMod val="50000"/>
                  </a:srgbClr>
                </a:solidFill>
              </a:rPr>
              <a:pPr/>
              <a:t>‹#›</a:t>
            </a:fld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4734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F5AA-4184-4526-8DEF-3299B5AF5658}" type="datetimeFigureOut">
              <a:rPr lang="fa-IR" smtClean="0">
                <a:solidFill>
                  <a:srgbClr val="D06F1E">
                    <a:lumMod val="50000"/>
                  </a:srgbClr>
                </a:solidFill>
              </a:rPr>
              <a:pPr/>
              <a:t>13/03/1440</a:t>
            </a:fld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8D4B-00C9-48C4-9B9F-AE99CDB198CC}" type="slidenum">
              <a:rPr lang="fa-IR" smtClean="0">
                <a:solidFill>
                  <a:srgbClr val="D06F1E">
                    <a:lumMod val="50000"/>
                  </a:srgbClr>
                </a:solidFill>
              </a:rPr>
              <a:pPr/>
              <a:t>‹#›</a:t>
            </a:fld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8416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asadi\Desktop\irandoc_header.gif"/>
          <p:cNvPicPr>
            <a:picLocks noChangeAspect="1" noChangeArrowheads="1"/>
          </p:cNvPicPr>
          <p:nvPr userDrawn="1"/>
        </p:nvPicPr>
        <p:blipFill>
          <a:blip r:embed="rId2"/>
          <a:srcRect l="77550" b="-5074"/>
          <a:stretch>
            <a:fillRect/>
          </a:stretch>
        </p:blipFill>
        <p:spPr bwMode="auto">
          <a:xfrm>
            <a:off x="0" y="6416675"/>
            <a:ext cx="38735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2425" y="6400800"/>
            <a:ext cx="312738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/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>
                <a:solidFill>
                  <a:srgbClr val="04617B"/>
                </a:solidFill>
              </a:rPr>
              <a:t>سنجش و مصورسازی پراکندگی جغرافیایی ثروت علمی در ایران</a:t>
            </a:r>
            <a:endParaRPr lang="en-US">
              <a:solidFill>
                <a:srgbClr val="04617B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FE159-D16F-415C-8D90-6FECEEDDB02F}" type="slidenum">
              <a:rPr lang="fa-IR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6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F5AA-4184-4526-8DEF-3299B5AF5658}" type="datetimeFigureOut">
              <a:rPr lang="fa-IR" smtClean="0">
                <a:solidFill>
                  <a:srgbClr val="D06F1E">
                    <a:lumMod val="50000"/>
                  </a:srgbClr>
                </a:solidFill>
              </a:rPr>
              <a:pPr/>
              <a:t>13/03/1440</a:t>
            </a:fld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3408D4B-00C9-48C4-9B9F-AE99CDB198CC}" type="slidenum">
              <a:rPr lang="fa-IR" smtClean="0">
                <a:solidFill>
                  <a:srgbClr val="D06F1E">
                    <a:lumMod val="50000"/>
                  </a:srgbClr>
                </a:solidFill>
              </a:rPr>
              <a:pPr/>
              <a:t>‹#›</a:t>
            </a:fld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087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F5AA-4184-4526-8DEF-3299B5AF5658}" type="datetimeFigureOut">
              <a:rPr lang="fa-IR" smtClean="0">
                <a:solidFill>
                  <a:srgbClr val="D06F1E">
                    <a:lumMod val="50000"/>
                  </a:srgbClr>
                </a:solidFill>
              </a:rPr>
              <a:pPr/>
              <a:t>13/03/1440</a:t>
            </a:fld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3408D4B-00C9-48C4-9B9F-AE99CDB198CC}" type="slidenum">
              <a:rPr lang="fa-IR" smtClean="0">
                <a:solidFill>
                  <a:srgbClr val="D06F1E">
                    <a:lumMod val="50000"/>
                  </a:srgbClr>
                </a:solidFill>
              </a:rPr>
              <a:pPr/>
              <a:t>‹#›</a:t>
            </a:fld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4905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F5AA-4184-4526-8DEF-3299B5AF5658}" type="datetimeFigureOut">
              <a:rPr lang="fa-IR" smtClean="0">
                <a:solidFill>
                  <a:srgbClr val="D06F1E">
                    <a:lumMod val="50000"/>
                  </a:srgbClr>
                </a:solidFill>
              </a:rPr>
              <a:pPr/>
              <a:t>13/03/1440</a:t>
            </a:fld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3408D4B-00C9-48C4-9B9F-AE99CDB198CC}" type="slidenum">
              <a:rPr lang="fa-IR" smtClean="0">
                <a:solidFill>
                  <a:srgbClr val="D06F1E">
                    <a:lumMod val="50000"/>
                  </a:srgbClr>
                </a:solidFill>
              </a:rPr>
              <a:pPr/>
              <a:t>‹#›</a:t>
            </a:fld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61502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F5AA-4184-4526-8DEF-3299B5AF5658}" type="datetimeFigureOut">
              <a:rPr lang="fa-IR" smtClean="0">
                <a:solidFill>
                  <a:srgbClr val="D06F1E">
                    <a:lumMod val="50000"/>
                  </a:srgbClr>
                </a:solidFill>
              </a:rPr>
              <a:pPr/>
              <a:t>13/03/1440</a:t>
            </a:fld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3408D4B-00C9-48C4-9B9F-AE99CDB198CC}" type="slidenum">
              <a:rPr lang="fa-IR" smtClean="0">
                <a:solidFill>
                  <a:srgbClr val="D06F1E">
                    <a:lumMod val="50000"/>
                  </a:srgbClr>
                </a:solidFill>
              </a:rPr>
              <a:pPr/>
              <a:t>‹#›</a:t>
            </a:fld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8629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F5AA-4184-4526-8DEF-3299B5AF5658}" type="datetimeFigureOut">
              <a:rPr lang="fa-IR" smtClean="0">
                <a:solidFill>
                  <a:srgbClr val="D06F1E">
                    <a:lumMod val="50000"/>
                  </a:srgbClr>
                </a:solidFill>
              </a:rPr>
              <a:pPr/>
              <a:t>13/03/1440</a:t>
            </a:fld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3408D4B-00C9-48C4-9B9F-AE99CDB198CC}" type="slidenum">
              <a:rPr lang="fa-IR" smtClean="0">
                <a:solidFill>
                  <a:srgbClr val="D06F1E">
                    <a:lumMod val="50000"/>
                  </a:srgbClr>
                </a:solidFill>
              </a:rPr>
              <a:pPr/>
              <a:t>‹#›</a:t>
            </a:fld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31778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F5AA-4184-4526-8DEF-3299B5AF5658}" type="datetimeFigureOut">
              <a:rPr lang="fa-IR" smtClean="0">
                <a:solidFill>
                  <a:srgbClr val="D06F1E">
                    <a:lumMod val="50000"/>
                  </a:srgbClr>
                </a:solidFill>
              </a:rPr>
              <a:pPr/>
              <a:t>13/03/1440</a:t>
            </a:fld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3408D4B-00C9-48C4-9B9F-AE99CDB198CC}" type="slidenum">
              <a:rPr lang="fa-IR" smtClean="0">
                <a:solidFill>
                  <a:srgbClr val="D06F1E">
                    <a:lumMod val="50000"/>
                  </a:srgbClr>
                </a:solidFill>
              </a:rPr>
              <a:pPr/>
              <a:t>‹#›</a:t>
            </a:fld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0621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F5AA-4184-4526-8DEF-3299B5AF5658}" type="datetimeFigureOut">
              <a:rPr lang="fa-IR" smtClean="0">
                <a:solidFill>
                  <a:srgbClr val="D06F1E">
                    <a:lumMod val="50000"/>
                  </a:srgbClr>
                </a:solidFill>
              </a:rPr>
              <a:pPr/>
              <a:t>13/03/1440</a:t>
            </a:fld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8D4B-00C9-48C4-9B9F-AE99CDB198CC}" type="slidenum">
              <a:rPr lang="fa-IR" smtClean="0">
                <a:solidFill>
                  <a:srgbClr val="D06F1E">
                    <a:lumMod val="50000"/>
                  </a:srgbClr>
                </a:solidFill>
              </a:rPr>
              <a:pPr/>
              <a:t>‹#›</a:t>
            </a:fld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1126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F5AA-4184-4526-8DEF-3299B5AF5658}" type="datetimeFigureOut">
              <a:rPr lang="fa-IR" smtClean="0">
                <a:solidFill>
                  <a:srgbClr val="D06F1E">
                    <a:lumMod val="50000"/>
                  </a:srgbClr>
                </a:solidFill>
              </a:rPr>
              <a:pPr/>
              <a:t>13/03/1440</a:t>
            </a:fld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8D4B-00C9-48C4-9B9F-AE99CDB198CC}" type="slidenum">
              <a:rPr lang="fa-IR" smtClean="0">
                <a:solidFill>
                  <a:srgbClr val="D06F1E">
                    <a:lumMod val="50000"/>
                  </a:srgbClr>
                </a:solidFill>
              </a:rPr>
              <a:pPr/>
              <a:t>‹#›</a:t>
            </a:fld>
            <a:endParaRPr lang="fa-IR">
              <a:solidFill>
                <a:srgbClr val="D06F1E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893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/>
              </a:solidFill>
            </a:endParaRP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0A0B001-DA63-425A-8C70-AABE710E824E}" type="slidenum">
              <a:rPr lang="fa-IR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>
                <a:solidFill>
                  <a:srgbClr val="04617B"/>
                </a:solidFill>
              </a:rPr>
              <a:t>توزیع جغرافیایی ثروت علمی در ایران</a:t>
            </a:r>
            <a:endParaRPr lang="en-US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1141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5170696-7031-4C3F-82A3-653A9E60A2B3}" type="slidenum">
              <a:rPr lang="fa-IR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a-IR">
                <a:solidFill>
                  <a:srgbClr val="04617B"/>
                </a:solidFill>
              </a:rPr>
              <a:t>توزیع جغرافیایی ثروت علمی در ایران</a:t>
            </a:r>
            <a:endParaRPr lang="en-US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5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/>
              </a:solidFill>
            </a:endParaRP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EB2AFC9-C547-4DC6-B861-1BB06297B77C}" type="slidenum">
              <a:rPr lang="fa-IR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a-IR">
                <a:solidFill>
                  <a:srgbClr val="04617B"/>
                </a:solidFill>
              </a:rPr>
              <a:t>توزیع جغرافیایی ثروت علمی در ایران</a:t>
            </a:r>
            <a:endParaRPr lang="en-US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46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>
                <a:solidFill>
                  <a:srgbClr val="04617B"/>
                </a:solidFill>
              </a:rPr>
              <a:t>سنجش و مصورسازی پراکندگی جغرافیایی ثروت علمی در ایران</a:t>
            </a:r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39B71-30C5-4832-B989-88DF32A61043}" type="slidenum">
              <a:rPr lang="fa-IR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6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>
                <a:solidFill>
                  <a:srgbClr val="04617B"/>
                </a:solidFill>
              </a:rPr>
              <a:t>سنجش و مصورسازی پراکندگی جغرافیایی ثروت علمی در ایران</a:t>
            </a:r>
            <a:endParaRPr lang="en-US">
              <a:solidFill>
                <a:srgbClr val="04617B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2B9D7A8-3A46-45F3-8814-B2353E040219}" type="slidenum">
              <a:rPr lang="fa-IR">
                <a:solidFill>
                  <a:srgbClr val="04617B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00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>
                <a:solidFill>
                  <a:srgbClr val="04617B"/>
                </a:solidFill>
              </a:rPr>
              <a:t>سنجش و مصورسازی پراکندگی جغرافیایی ثروت علمی در ایران</a:t>
            </a:r>
            <a:endParaRPr lang="en-US">
              <a:solidFill>
                <a:srgbClr val="04617B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0F5A8-89D5-468A-8FF2-83232C2C22C6}" type="slidenum">
              <a:rPr lang="fa-IR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9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/>
              </a:solidFill>
            </a:endParaRP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3DCB8174-21AA-41B3-BD9D-AD6BE2F92F64}" type="slidenum">
              <a:rPr lang="fa-IR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a-IR">
                <a:solidFill>
                  <a:srgbClr val="04617B"/>
                </a:solidFill>
              </a:rPr>
              <a:t>توزیع جغرافیایی ثروت علمی در ایران</a:t>
            </a:r>
            <a:endParaRPr lang="en-US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929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4617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fa-IR">
                <a:solidFill>
                  <a:srgbClr val="04617B"/>
                </a:solidFill>
              </a:rPr>
              <a:t>سنجش و مصورسازی پراکندگی جغرافیایی ثروت علمی در ایران</a:t>
            </a:r>
            <a:endParaRPr lang="en-US">
              <a:solidFill>
                <a:srgbClr val="04617B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DDE9257-73D0-47A0-9349-3B8BAD5B35E2}" type="slidenum">
              <a:rPr lang="fa-IR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6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B050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400">
          <a:solidFill>
            <a:srgbClr val="00B050"/>
          </a:solidFill>
          <a:latin typeface="Tw Cen MT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400">
          <a:solidFill>
            <a:srgbClr val="00B050"/>
          </a:solidFill>
          <a:latin typeface="Tw Cen MT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400">
          <a:solidFill>
            <a:srgbClr val="00B050"/>
          </a:solidFill>
          <a:latin typeface="Tw Cen MT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400">
          <a:solidFill>
            <a:srgbClr val="00B050"/>
          </a:solidFill>
          <a:latin typeface="Tw Cen MT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rgbClr val="00B050"/>
          </a:solidFill>
          <a:latin typeface="Tw Cen MT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rgbClr val="00B050"/>
          </a:solidFill>
          <a:latin typeface="Tw Cen MT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rgbClr val="00B050"/>
          </a:solidFill>
          <a:latin typeface="Tw Cen MT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rgbClr val="00B050"/>
          </a:solidFill>
          <a:latin typeface="Tw Cen MT" pitchFamily="34" charset="0"/>
          <a:cs typeface="Arial" pitchFamily="34" charset="0"/>
        </a:defRPr>
      </a:lvl9pPr>
    </p:titleStyle>
    <p:bodyStyle>
      <a:lvl1pPr marL="319088" indent="-319088" algn="r" rtl="1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rgbClr val="C00000"/>
          </a:solidFill>
          <a:latin typeface="+mn-lt"/>
          <a:ea typeface="+mn-ea"/>
          <a:cs typeface="+mn-cs"/>
        </a:defRPr>
      </a:lvl1pPr>
      <a:lvl2pPr marL="639763" indent="-273050" algn="r" rtl="1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rgbClr val="C00000"/>
          </a:solidFill>
          <a:latin typeface="+mn-lt"/>
          <a:ea typeface="+mn-ea"/>
          <a:cs typeface="+mn-cs"/>
        </a:defRPr>
      </a:lvl2pPr>
      <a:lvl3pPr marL="914400" indent="-228600" algn="r" rtl="1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rgbClr val="C00000"/>
          </a:solidFill>
          <a:latin typeface="+mn-lt"/>
          <a:ea typeface="+mn-ea"/>
          <a:cs typeface="+mn-cs"/>
        </a:defRPr>
      </a:lvl3pPr>
      <a:lvl4pPr marL="1371600" indent="-228600" algn="r" rtl="1" eaLnBrk="0" fontAlgn="base" hangingPunct="0">
        <a:spcBef>
          <a:spcPts val="400"/>
        </a:spcBef>
        <a:spcAft>
          <a:spcPct val="0"/>
        </a:spcAft>
        <a:buClr>
          <a:srgbClr val="9BBB59"/>
        </a:buClr>
        <a:buSzPct val="75000"/>
        <a:buFont typeface="Wingdings" pitchFamily="2" charset="2"/>
        <a:buChar char="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1828800" indent="-228600" algn="r" rtl="1" eaLnBrk="0" fontAlgn="base" hangingPunct="0">
        <a:spcBef>
          <a:spcPts val="400"/>
        </a:spcBef>
        <a:spcAft>
          <a:spcPct val="0"/>
        </a:spcAft>
        <a:buClr>
          <a:srgbClr val="8064A2"/>
        </a:buClr>
        <a:buSzPct val="65000"/>
        <a:buFont typeface="Wingdings" pitchFamily="2" charset="2"/>
        <a:buChar char=""/>
        <a:defRPr sz="2000" kern="1200">
          <a:solidFill>
            <a:srgbClr val="C00000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fontAlgn="auto">
              <a:spcBef>
                <a:spcPts val="0"/>
              </a:spcBef>
              <a:spcAft>
                <a:spcPts val="0"/>
              </a:spcAft>
            </a:pPr>
            <a:fld id="{9BBFF5AA-4184-4526-8DEF-3299B5AF5658}" type="datetimeFigureOut">
              <a:rPr lang="fa-IR" smtClean="0">
                <a:solidFill>
                  <a:srgbClr val="D06F1E">
                    <a:lumMod val="50000"/>
                  </a:srgbClr>
                </a:solidFill>
                <a:cs typeface="Tahoma" panose="020B0604030504040204" pitchFamily="34" charset="0"/>
              </a:rPr>
              <a:pPr rtl="0" fontAlgn="auto">
                <a:spcBef>
                  <a:spcPts val="0"/>
                </a:spcBef>
                <a:spcAft>
                  <a:spcPts val="0"/>
                </a:spcAft>
              </a:pPr>
              <a:t>13/03/1440</a:t>
            </a:fld>
            <a:endParaRPr lang="fa-IR">
              <a:solidFill>
                <a:srgbClr val="D06F1E">
                  <a:lumMod val="50000"/>
                </a:srgbClr>
              </a:solidFill>
              <a:cs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fontAlgn="auto">
              <a:spcBef>
                <a:spcPts val="0"/>
              </a:spcBef>
              <a:spcAft>
                <a:spcPts val="0"/>
              </a:spcAft>
            </a:pPr>
            <a:endParaRPr lang="fa-IR">
              <a:solidFill>
                <a:srgbClr val="D06F1E">
                  <a:lumMod val="50000"/>
                </a:srgbClr>
              </a:solidFill>
              <a:cs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rtl="0" fontAlgn="auto">
              <a:spcBef>
                <a:spcPts val="0"/>
              </a:spcBef>
              <a:spcAft>
                <a:spcPts val="0"/>
              </a:spcAft>
            </a:pPr>
            <a:fld id="{B3408D4B-00C9-48C4-9B9F-AE99CDB198CC}" type="slidenum">
              <a:rPr lang="fa-IR" smtClean="0">
                <a:solidFill>
                  <a:srgbClr val="D06F1E">
                    <a:lumMod val="50000"/>
                  </a:srgbClr>
                </a:solidFill>
                <a:cs typeface="Tahoma" panose="020B0604030504040204" pitchFamily="34" charset="0"/>
              </a:rPr>
              <a:pPr rtl="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fa-IR">
              <a:solidFill>
                <a:srgbClr val="D06F1E">
                  <a:lumMod val="50000"/>
                </a:srgbClr>
              </a:solidFill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15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  <p:sldLayoutId id="2147484392" r:id="rId12"/>
    <p:sldLayoutId id="2147484393" r:id="rId13"/>
    <p:sldLayoutId id="2147484394" r:id="rId14"/>
    <p:sldLayoutId id="2147484395" r:id="rId15"/>
    <p:sldLayoutId id="214748439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162000"/>
                <a:satMod val="200000"/>
                <a:lumMod val="124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0592" y="1905000"/>
            <a:ext cx="7169728" cy="1333009"/>
          </a:xfrm>
        </p:spPr>
        <p:txBody>
          <a:bodyPr>
            <a:noAutofit/>
          </a:bodyPr>
          <a:lstStyle/>
          <a:p>
            <a:r>
              <a:rPr lang="fa-IR" sz="6000" dirty="0">
                <a:solidFill>
                  <a:schemeClr val="tx1"/>
                </a:solidFill>
                <a:cs typeface="B Titr" panose="00000700000000000000" pitchFamily="2" charset="-78"/>
              </a:rPr>
              <a:t>بِسمِ اللّهِ الرَّحمنِ الرَّحیم</a:t>
            </a:r>
          </a:p>
        </p:txBody>
      </p:sp>
    </p:spTree>
    <p:extLst>
      <p:ext uri="{BB962C8B-B14F-4D97-AF65-F5344CB8AC3E}">
        <p14:creationId xmlns:p14="http://schemas.microsoft.com/office/powerpoint/2010/main" val="9484386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هاو اهداف اداره کل ارتباطات و فناوری اطلاعات استان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788983"/>
              </p:ext>
            </p:extLst>
          </p:nvPr>
        </p:nvGraphicFramePr>
        <p:xfrm>
          <a:off x="228600" y="1570200"/>
          <a:ext cx="8762998" cy="792000"/>
        </p:xfrm>
        <a:graphic>
          <a:graphicData uri="http://schemas.openxmlformats.org/drawingml/2006/table">
            <a:tbl>
              <a:tblPr rtl="1"/>
              <a:tblGrid>
                <a:gridCol w="337654"/>
                <a:gridCol w="3425506"/>
                <a:gridCol w="1271630"/>
                <a:gridCol w="590726"/>
                <a:gridCol w="656438"/>
                <a:gridCol w="2481044"/>
              </a:tblGrid>
              <a:tr h="396000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</a:t>
                      </a:r>
                      <a:r>
                        <a:rPr lang="fa-IR" sz="3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  <a:endParaRPr lang="fa-IR" sz="36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پروژه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346175"/>
              </p:ext>
            </p:extLst>
          </p:nvPr>
        </p:nvGraphicFramePr>
        <p:xfrm>
          <a:off x="234937" y="2362200"/>
          <a:ext cx="8757359" cy="864000"/>
        </p:xfrm>
        <a:graphic>
          <a:graphicData uri="http://schemas.openxmlformats.org/drawingml/2006/table">
            <a:tbl>
              <a:tblPr rtl="1"/>
              <a:tblGrid>
                <a:gridCol w="321574"/>
                <a:gridCol w="3425506"/>
                <a:gridCol w="1277118"/>
                <a:gridCol w="604068"/>
                <a:gridCol w="648748"/>
                <a:gridCol w="2480345"/>
              </a:tblGrid>
              <a:tr h="864000"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1</a:t>
                      </a:r>
                      <a:endParaRPr kumimoji="0" lang="fa-I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مدیریت نشانی مکان محور</a:t>
                      </a:r>
                      <a:endParaRPr lang="fa-IR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بهنگام سازی اطلاعات</a:t>
                      </a:r>
                      <a:endParaRPr lang="fa-IR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162/418</a:t>
                      </a:r>
                      <a:endParaRPr lang="fa-IR" sz="1700" b="0" i="0" u="none" strike="noStrike" dirty="0">
                        <a:effectLst/>
                        <a:latin typeface="Arial" panose="020B0604020202020204" pitchFamily="34" charset="0"/>
                        <a:cs typeface="B Titr" panose="00000700000000000000" pitchFamily="2" charset="-78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ساختمان</a:t>
                      </a:r>
                      <a:endParaRPr lang="fa-IR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شفاف سازی و سالم سازی اقتصاد</a:t>
                      </a:r>
                      <a:endParaRPr lang="fa-IR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1000" y="6248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fa-IR" sz="16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دبیرخانه ستاد اقتصاد مقاومتی استان اردبیل</a:t>
            </a:r>
          </a:p>
          <a:p>
            <a:pPr algn="ctr" rtl="0"/>
            <a:r>
              <a:rPr lang="fa-IR" sz="12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 </a:t>
            </a:r>
            <a:endParaRPr lang="fa-IR" sz="12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933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هاو اهداف اداره کل استاندارد استان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752599"/>
          <a:ext cx="8762998" cy="1126846"/>
        </p:xfrm>
        <a:graphic>
          <a:graphicData uri="http://schemas.openxmlformats.org/drawingml/2006/table">
            <a:tbl>
              <a:tblPr rtl="1"/>
              <a:tblGrid>
                <a:gridCol w="337654"/>
                <a:gridCol w="3425506"/>
                <a:gridCol w="1271630"/>
                <a:gridCol w="590726"/>
                <a:gridCol w="656438"/>
                <a:gridCol w="2481044"/>
              </a:tblGrid>
              <a:tr h="563423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</a:t>
                      </a:r>
                      <a:r>
                        <a:rPr lang="fa-IR" sz="3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  <a:endParaRPr lang="fa-IR" sz="36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پروژه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423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229299" y="2885656"/>
          <a:ext cx="8762997" cy="1053206"/>
        </p:xfrm>
        <a:graphic>
          <a:graphicData uri="http://schemas.openxmlformats.org/drawingml/2006/table">
            <a:tbl>
              <a:tblPr rtl="1"/>
              <a:tblGrid>
                <a:gridCol w="321574"/>
                <a:gridCol w="3425506"/>
                <a:gridCol w="1305186"/>
                <a:gridCol w="581638"/>
                <a:gridCol w="648748"/>
                <a:gridCol w="2480345"/>
              </a:tblGrid>
              <a:tr h="1053206"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1</a:t>
                      </a:r>
                      <a:endParaRPr kumimoji="0" lang="fa-I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صدور پروانه کاربرد علامت استاندارد اجباری</a:t>
                      </a:r>
                      <a:endParaRPr lang="fa-I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افزایش استاندارد</a:t>
                      </a:r>
                      <a:endParaRPr lang="fa-IR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35</a:t>
                      </a:r>
                      <a:endParaRPr lang="fa-IR" sz="1700" b="0" i="0" u="none" strike="noStrike" dirty="0">
                        <a:effectLst/>
                        <a:latin typeface="Arial" panose="020B0604020202020204" pitchFamily="34" charset="0"/>
                        <a:cs typeface="B Titr" panose="00000700000000000000" pitchFamily="2" charset="-78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مورد</a:t>
                      </a:r>
                      <a:endParaRPr lang="fa-IR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ارتقای توان تولید ملی </a:t>
                      </a:r>
                    </a:p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(درون زایی اقتصاد)</a:t>
                      </a:r>
                      <a:endParaRPr kumimoji="0" lang="fa-I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228600" y="3946472"/>
          <a:ext cx="8762997" cy="740382"/>
        </p:xfrm>
        <a:graphic>
          <a:graphicData uri="http://schemas.openxmlformats.org/drawingml/2006/table">
            <a:tbl>
              <a:tblPr rtl="1"/>
              <a:tblGrid>
                <a:gridCol w="313185"/>
                <a:gridCol w="3416418"/>
                <a:gridCol w="1305186"/>
                <a:gridCol w="598416"/>
                <a:gridCol w="648748"/>
                <a:gridCol w="2481044"/>
              </a:tblGrid>
              <a:tr h="656603"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0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ctr" rtl="1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2</a:t>
                      </a:r>
                      <a:endParaRPr lang="fa-IR" sz="1700" b="0" i="0" u="none" strike="noStrike" dirty="0">
                        <a:effectLst/>
                        <a:latin typeface="Arial" panose="020B0604020202020204" pitchFamily="34" charset="0"/>
                        <a:cs typeface="B Titr" panose="00000700000000000000" pitchFamily="2" charset="-78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تدوین استاندارد های ملی</a:t>
                      </a:r>
                      <a:endParaRPr lang="fa-I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افزایش کیفیت کالا</a:t>
                      </a:r>
                      <a:endParaRPr lang="fa-I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15</a:t>
                      </a:r>
                      <a:endParaRPr lang="fa-IR" sz="1700" b="0" i="0" u="none" strike="noStrike" dirty="0">
                        <a:effectLst/>
                        <a:latin typeface="Arial" panose="020B0604020202020204" pitchFamily="34" charset="0"/>
                        <a:cs typeface="B Titr" panose="00000700000000000000" pitchFamily="2" charset="-78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مورد</a:t>
                      </a:r>
                      <a:endParaRPr lang="fa-IR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kumimoji="0" lang="fa-IR" sz="3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“</a:t>
                      </a:r>
                      <a:endParaRPr kumimoji="0" lang="fa-IR" sz="15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1000" y="6248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fa-IR" sz="16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دبیرخانه ستاد اقتصاد مقاومتی استان اردبیل</a:t>
            </a:r>
          </a:p>
          <a:p>
            <a:pPr algn="ctr" rtl="0"/>
            <a:r>
              <a:rPr lang="fa-IR" sz="12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 </a:t>
            </a:r>
            <a:endParaRPr lang="fa-IR" sz="12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76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هاو اهداف اداره کل امور مالیاتی استان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752599"/>
          <a:ext cx="8762998" cy="1126846"/>
        </p:xfrm>
        <a:graphic>
          <a:graphicData uri="http://schemas.openxmlformats.org/drawingml/2006/table">
            <a:tbl>
              <a:tblPr rtl="1"/>
              <a:tblGrid>
                <a:gridCol w="337654"/>
                <a:gridCol w="3425506"/>
                <a:gridCol w="983892"/>
                <a:gridCol w="580768"/>
                <a:gridCol w="599302"/>
                <a:gridCol w="2835876"/>
              </a:tblGrid>
              <a:tr h="563423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</a:t>
                      </a:r>
                      <a:r>
                        <a:rPr lang="fa-IR" sz="3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  <a:endParaRPr lang="fa-IR" sz="36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پروژه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423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229299" y="2885656"/>
          <a:ext cx="8762997" cy="1053206"/>
        </p:xfrm>
        <a:graphic>
          <a:graphicData uri="http://schemas.openxmlformats.org/drawingml/2006/table">
            <a:tbl>
              <a:tblPr rtl="1"/>
              <a:tblGrid>
                <a:gridCol w="321574"/>
                <a:gridCol w="3425506"/>
                <a:gridCol w="1010968"/>
                <a:gridCol w="576648"/>
                <a:gridCol w="593124"/>
                <a:gridCol w="2835177"/>
              </a:tblGrid>
              <a:tr h="1053206"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1</a:t>
                      </a:r>
                      <a:endParaRPr kumimoji="0" lang="fa-I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پیاده سازی کامل مالیات بر ارزش افزوده</a:t>
                      </a:r>
                      <a:endParaRPr lang="fa-I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پوشش</a:t>
                      </a:r>
                      <a:endParaRPr lang="fa-IR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100</a:t>
                      </a:r>
                      <a:endParaRPr lang="fa-IR" sz="1700" b="0" i="0" u="none" strike="noStrike" dirty="0">
                        <a:effectLst/>
                        <a:latin typeface="Arial" panose="020B0604020202020204" pitchFamily="34" charset="0"/>
                        <a:cs typeface="B Titr" panose="00000700000000000000" pitchFamily="2" charset="-78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درصد</a:t>
                      </a:r>
                      <a:endParaRPr lang="fa-IR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برقراری انضباط مالی در بخش عمومی و قطع وابستگی بودجه به نفت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228600" y="3946472"/>
          <a:ext cx="8762997" cy="900000"/>
        </p:xfrm>
        <a:graphic>
          <a:graphicData uri="http://schemas.openxmlformats.org/drawingml/2006/table">
            <a:tbl>
              <a:tblPr rtl="1"/>
              <a:tblGrid>
                <a:gridCol w="313185"/>
                <a:gridCol w="3416418"/>
                <a:gridCol w="1017448"/>
                <a:gridCol w="570470"/>
                <a:gridCol w="609600"/>
                <a:gridCol w="2835876"/>
              </a:tblGrid>
              <a:tr h="900000"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0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ctr" rtl="1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2</a:t>
                      </a:r>
                      <a:endParaRPr lang="fa-IR" sz="1700" b="0" i="0" u="none" strike="noStrike" dirty="0">
                        <a:effectLst/>
                        <a:latin typeface="Arial" panose="020B0604020202020204" pitchFamily="34" charset="0"/>
                        <a:cs typeface="B Titr" panose="00000700000000000000" pitchFamily="2" charset="-78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پیاده سازی طرح جامع مالیاتی</a:t>
                      </a:r>
                      <a:endParaRPr lang="fa-I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پوشش</a:t>
                      </a:r>
                      <a:endParaRPr lang="fa-I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90</a:t>
                      </a:r>
                      <a:endParaRPr lang="fa-IR" sz="1700" b="0" i="0" u="none" strike="noStrike" dirty="0">
                        <a:effectLst/>
                        <a:latin typeface="Arial" panose="020B0604020202020204" pitchFamily="34" charset="0"/>
                        <a:cs typeface="B Titr" panose="00000700000000000000" pitchFamily="2" charset="-78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درصد</a:t>
                      </a:r>
                      <a:endParaRPr lang="fa-IR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kumimoji="0" lang="fa-IR" sz="3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“</a:t>
                      </a:r>
                      <a:endParaRPr kumimoji="0" lang="fa-IR" sz="32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8862" marR="8862" marT="8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1000" y="6248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fa-IR" sz="16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دبیرخانه ستاد اقتصاد مقاومتی استان اردبیل</a:t>
            </a:r>
          </a:p>
          <a:p>
            <a:pPr algn="ctr" rtl="0"/>
            <a:r>
              <a:rPr lang="fa-IR" sz="12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 </a:t>
            </a:r>
            <a:endParaRPr lang="fa-IR" sz="12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2612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هاو اهداف استانداری اردبیل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752599"/>
          <a:ext cx="8762998" cy="1126846"/>
        </p:xfrm>
        <a:graphic>
          <a:graphicData uri="http://schemas.openxmlformats.org/drawingml/2006/table">
            <a:tbl>
              <a:tblPr rtl="1"/>
              <a:tblGrid>
                <a:gridCol w="337654"/>
                <a:gridCol w="3425506"/>
                <a:gridCol w="983892"/>
                <a:gridCol w="580768"/>
                <a:gridCol w="599302"/>
                <a:gridCol w="2835876"/>
              </a:tblGrid>
              <a:tr h="563423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</a:t>
                      </a:r>
                      <a:r>
                        <a:rPr lang="fa-IR" sz="3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  <a:endParaRPr lang="fa-IR" sz="36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پروژه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423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229299" y="2885656"/>
          <a:ext cx="8762997" cy="1053206"/>
        </p:xfrm>
        <a:graphic>
          <a:graphicData uri="http://schemas.openxmlformats.org/drawingml/2006/table">
            <a:tbl>
              <a:tblPr rtl="1"/>
              <a:tblGrid>
                <a:gridCol w="321574"/>
                <a:gridCol w="3425506"/>
                <a:gridCol w="1010968"/>
                <a:gridCol w="576648"/>
                <a:gridCol w="593124"/>
                <a:gridCol w="2835177"/>
              </a:tblGrid>
              <a:tr h="1053206"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1</a:t>
                      </a:r>
                      <a:endParaRPr kumimoji="0" lang="fa-I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ارتقاء تولید و توسعه اشتغال پایدار </a:t>
                      </a:r>
                      <a:br>
                        <a:rPr lang="fa-IR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</a:br>
                      <a:r>
                        <a:rPr lang="fa-IR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در دشت ها و مناطق روستایی</a:t>
                      </a:r>
                      <a:endParaRPr lang="fa-I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اشتغال زایی</a:t>
                      </a:r>
                      <a:endParaRPr lang="fa-IR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a-IR" sz="1700" b="0" i="0" u="none" strike="noStrike" dirty="0">
                        <a:effectLst/>
                        <a:latin typeface="Arial" panose="020B0604020202020204" pitchFamily="34" charset="0"/>
                        <a:cs typeface="B Titr" panose="00000700000000000000" pitchFamily="2" charset="-78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نفر</a:t>
                      </a:r>
                      <a:endParaRPr lang="fa-IR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ارتقای توان تولید ملی </a:t>
                      </a:r>
                      <a:b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</a:b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(درون زایی اقتصاد)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8862" marR="8862" marT="88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1000" y="6248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fa-IR" sz="16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دبیرخانه ستاد اقتصاد مقاومتی استان اردبیل</a:t>
            </a:r>
          </a:p>
          <a:p>
            <a:pPr algn="ctr" rtl="0"/>
            <a:r>
              <a:rPr lang="fa-IR" sz="12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 </a:t>
            </a:r>
            <a:endParaRPr lang="fa-IR" sz="12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0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 و اهداف کمی اداره کل امور اقتصادی و دارایی استان اردبیل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595115"/>
          <a:ext cx="8762998" cy="756000"/>
        </p:xfrm>
        <a:graphic>
          <a:graphicData uri="http://schemas.openxmlformats.org/drawingml/2006/table">
            <a:tbl>
              <a:tblPr rtl="1"/>
              <a:tblGrid>
                <a:gridCol w="485065"/>
                <a:gridCol w="2843019"/>
                <a:gridCol w="1351612"/>
                <a:gridCol w="560608"/>
                <a:gridCol w="751456"/>
                <a:gridCol w="2771238"/>
              </a:tblGrid>
              <a:tr h="468000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پروژه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26274" y="2350008"/>
          <a:ext cx="8762998" cy="621792"/>
        </p:xfrm>
        <a:graphic>
          <a:graphicData uri="http://schemas.openxmlformats.org/drawingml/2006/table">
            <a:tbl>
              <a:tblPr rtl="1"/>
              <a:tblGrid>
                <a:gridCol w="485249"/>
                <a:gridCol w="2850807"/>
                <a:gridCol w="1348327"/>
                <a:gridCol w="561365"/>
                <a:gridCol w="751658"/>
                <a:gridCol w="2765592"/>
              </a:tblGrid>
              <a:tr h="621792"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 rtl="1" fontAlgn="ctr">
                        <a:lnSpc>
                          <a:spcPct val="150000"/>
                        </a:lnSpc>
                      </a:pPr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مولد سازي و مديريت دارايي‌هاي دولت</a:t>
                      </a:r>
                      <a:endParaRPr kumimoji="0"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00000"/>
                        </a:lnSpc>
                      </a:pPr>
                      <a:r>
                        <a:rPr kumimoji="0" lang="fa-IR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 </a:t>
                      </a:r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مولد سازی دارایی دستگاه های اجرایی</a:t>
                      </a:r>
                      <a:endParaRPr kumimoji="0"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42</a:t>
                      </a:r>
                      <a:endParaRPr kumimoji="0" lang="fa-IR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دستگاه اجرایی</a:t>
                      </a:r>
                      <a:endParaRPr kumimoji="0" lang="fa-IR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kumimoji="0" lang="fa-I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برقراری </a:t>
                      </a:r>
                      <a:r>
                        <a:rPr kumimoji="0" lang="fa-I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انضباط مالی در بخش عمومی و قطع وابستگی بودجه به نفت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226275" y="2971800"/>
          <a:ext cx="8762997" cy="762000"/>
        </p:xfrm>
        <a:graphic>
          <a:graphicData uri="http://schemas.openxmlformats.org/drawingml/2006/table">
            <a:tbl>
              <a:tblPr rtl="1"/>
              <a:tblGrid>
                <a:gridCol w="485248"/>
                <a:gridCol w="2856986"/>
                <a:gridCol w="1342149"/>
                <a:gridCol w="561364"/>
                <a:gridCol w="751658"/>
                <a:gridCol w="2765592"/>
              </a:tblGrid>
              <a:tr h="762000"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 rtl="1" fontAlgn="ctr">
                        <a:lnSpc>
                          <a:spcPct val="150000"/>
                        </a:lnSpc>
                      </a:pPr>
                      <a:r>
                        <a:rPr kumimoji="0"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جذب </a:t>
                      </a:r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 </a:t>
                      </a:r>
                      <a:r>
                        <a:rPr kumimoji="0"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منابع مالی خارجی (فاینانس)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فاینانس خارجی</a:t>
                      </a:r>
                      <a:r>
                        <a:rPr kumimoji="0" lang="fa-IR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50</a:t>
                      </a:r>
                      <a:endParaRPr kumimoji="0" lang="fa-IR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میلیون دلار</a:t>
                      </a:r>
                      <a:r>
                        <a:rPr kumimoji="0" lang="fa-IR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kumimoji="0" lang="fa-I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پیش برد برون گرایی اقتصاد </a:t>
                      </a:r>
                      <a:r>
                        <a:rPr kumimoji="0" lang="fa-I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/>
                      </a:r>
                      <a:br>
                        <a:rPr kumimoji="0" lang="fa-I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</a:br>
                      <a:r>
                        <a:rPr kumimoji="0" lang="fa-I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(</a:t>
                      </a:r>
                      <a:r>
                        <a:rPr kumimoji="0" lang="fa-I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توسعه صادرات غیرنفتی)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226275" y="3733800"/>
          <a:ext cx="8762997" cy="914400"/>
        </p:xfrm>
        <a:graphic>
          <a:graphicData uri="http://schemas.openxmlformats.org/drawingml/2006/table">
            <a:tbl>
              <a:tblPr rtl="1"/>
              <a:tblGrid>
                <a:gridCol w="485248"/>
                <a:gridCol w="2856986"/>
                <a:gridCol w="1342149"/>
                <a:gridCol w="561364"/>
                <a:gridCol w="751658"/>
                <a:gridCol w="2765592"/>
              </a:tblGrid>
              <a:tr h="914400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kumimoji="0"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جذب سرمایه گذاری خارجی</a:t>
                      </a:r>
                      <a:endParaRPr lang="fa-I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B Titr" panose="00000700000000000000" pitchFamily="2" charset="-78"/>
                        </a:rPr>
                        <a:t>جذب سرمایه خارجی</a:t>
                      </a:r>
                      <a:r>
                        <a:rPr lang="fa-I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fa-I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B Titr" panose="00000700000000000000" pitchFamily="2" charset="-78"/>
                        </a:rPr>
                        <a:t> 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B Titr" panose="00000700000000000000" pitchFamily="2" charset="-78"/>
                        </a:rPr>
                        <a:t>میلیون دلار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پیش برد برون گرایی اقتصاد </a:t>
                      </a:r>
                      <a:endParaRPr lang="fa-I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(</a:t>
                      </a:r>
                      <a:r>
                        <a:rPr lang="fa-I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توسعه صادرات غیر نفتی)</a:t>
                      </a:r>
                      <a:endParaRPr lang="fa-I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228600" y="4648200"/>
          <a:ext cx="8762997" cy="914400"/>
        </p:xfrm>
        <a:graphic>
          <a:graphicData uri="http://schemas.openxmlformats.org/drawingml/2006/table">
            <a:tbl>
              <a:tblPr rtl="1"/>
              <a:tblGrid>
                <a:gridCol w="485248"/>
                <a:gridCol w="2856986"/>
                <a:gridCol w="1342149"/>
                <a:gridCol w="561364"/>
                <a:gridCol w="751658"/>
                <a:gridCol w="2765592"/>
              </a:tblGrid>
              <a:tr h="914400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4</a:t>
                      </a:r>
                      <a:endParaRPr kumimoji="0"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بهبود فضای کسب و</a:t>
                      </a:r>
                      <a:r>
                        <a:rPr lang="fa-IR" sz="14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 کار</a:t>
                      </a:r>
                      <a:endParaRPr lang="fa-I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B Titr" panose="00000700000000000000" pitchFamily="2" charset="-78"/>
                        </a:rPr>
                        <a:t>مدت</a:t>
                      </a:r>
                      <a:r>
                        <a:rPr lang="fa-IR" sz="14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B Titr" panose="00000700000000000000" pitchFamily="2" charset="-78"/>
                        </a:rPr>
                        <a:t> زمان صدور مجوز</a:t>
                      </a:r>
                      <a:endParaRPr lang="fa-I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B Titr" panose="00000700000000000000" pitchFamily="2" charset="-78"/>
                        </a:rPr>
                        <a:t>29</a:t>
                      </a:r>
                      <a:endParaRPr kumimoji="0" lang="fa-I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B Titr" panose="00000700000000000000" pitchFamily="2" charset="-78"/>
                        </a:rPr>
                        <a:t>روز</a:t>
                      </a:r>
                      <a:endParaRPr kumimoji="0" lang="fa-I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ارتقای توان تولید ملی </a:t>
                      </a:r>
                      <a:b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</a:br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(درون زایی اقتصاد)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81000" y="6248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fa-IR" sz="16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دبیرخانه ستاد اقتصاد مقاومتی استان اردبیل</a:t>
            </a:r>
          </a:p>
          <a:p>
            <a:pPr algn="ctr" rtl="0"/>
            <a:r>
              <a:rPr lang="fa-IR" sz="12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 </a:t>
            </a:r>
            <a:endParaRPr lang="fa-IR" sz="12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910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 و اهداف کمی اداره کل گمرکات استان اردبیل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595115"/>
          <a:ext cx="8762998" cy="756000"/>
        </p:xfrm>
        <a:graphic>
          <a:graphicData uri="http://schemas.openxmlformats.org/drawingml/2006/table">
            <a:tbl>
              <a:tblPr rtl="1"/>
              <a:tblGrid>
                <a:gridCol w="485065"/>
                <a:gridCol w="3158117"/>
                <a:gridCol w="1036514"/>
                <a:gridCol w="560608"/>
                <a:gridCol w="751456"/>
                <a:gridCol w="2771238"/>
              </a:tblGrid>
              <a:tr h="468000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پروژه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26274" y="2350008"/>
          <a:ext cx="8762998" cy="621792"/>
        </p:xfrm>
        <a:graphic>
          <a:graphicData uri="http://schemas.openxmlformats.org/drawingml/2006/table">
            <a:tbl>
              <a:tblPr rtl="1"/>
              <a:tblGrid>
                <a:gridCol w="485249"/>
                <a:gridCol w="3155607"/>
                <a:gridCol w="1043527"/>
                <a:gridCol w="561365"/>
                <a:gridCol w="751658"/>
                <a:gridCol w="2765592"/>
              </a:tblGrid>
              <a:tr h="621792"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 rtl="1" fontAlgn="ctr">
                        <a:lnSpc>
                          <a:spcPct val="150000"/>
                        </a:lnSpc>
                      </a:pPr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نصب دستگاه </a:t>
                      </a:r>
                      <a:r>
                        <a:rPr kumimoji="0"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X-Rey</a:t>
                      </a:r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B Titr" panose="00000700000000000000" pitchFamily="2" charset="-78"/>
                        </a:rPr>
                        <a:t>کامیونی در گمرک بیله سوار</a:t>
                      </a:r>
                      <a:endParaRPr kumimoji="0"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00000"/>
                        </a:lnSpc>
                      </a:pPr>
                      <a:r>
                        <a:rPr kumimoji="0" lang="fa-IR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 </a:t>
                      </a:r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نصب </a:t>
                      </a:r>
                      <a:r>
                        <a:rPr kumimoji="0"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X-Rey</a:t>
                      </a:r>
                      <a:endParaRPr kumimoji="0"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70</a:t>
                      </a:r>
                      <a:endParaRPr kumimoji="0" lang="fa-IR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درصد</a:t>
                      </a:r>
                      <a:endParaRPr kumimoji="0" lang="fa-IR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پیش برد برون گرایی اقتصاد </a:t>
                      </a:r>
                      <a:endParaRPr lang="fa-IR" sz="16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(</a:t>
                      </a:r>
                      <a:r>
                        <a:rPr lang="fa-I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توسعه صادرات غیر نفتی)</a:t>
                      </a:r>
                      <a:endParaRPr lang="fa-I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226275" y="2980412"/>
          <a:ext cx="8762997" cy="914400"/>
        </p:xfrm>
        <a:graphic>
          <a:graphicData uri="http://schemas.openxmlformats.org/drawingml/2006/table">
            <a:tbl>
              <a:tblPr rtl="1"/>
              <a:tblGrid>
                <a:gridCol w="485248"/>
                <a:gridCol w="3161786"/>
                <a:gridCol w="1037349"/>
                <a:gridCol w="561364"/>
                <a:gridCol w="751658"/>
                <a:gridCol w="2765592"/>
              </a:tblGrid>
              <a:tr h="914400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2</a:t>
                      </a:r>
                      <a:endParaRPr kumimoji="0"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تبادل اسناد الکترونیکی</a:t>
                      </a:r>
                      <a:endParaRPr lang="fa-I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B Titr" panose="00000700000000000000" pitchFamily="2" charset="-78"/>
                        </a:rPr>
                        <a:t>تبادل اسناد</a:t>
                      </a:r>
                      <a:endParaRPr lang="fa-I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B Titr" panose="00000700000000000000" pitchFamily="2" charset="-78"/>
                        </a:rPr>
                        <a:t>60</a:t>
                      </a:r>
                      <a:endParaRPr kumimoji="0" lang="fa-I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B Titr" panose="00000700000000000000" pitchFamily="2" charset="-78"/>
                        </a:rPr>
                        <a:t>درصد</a:t>
                      </a:r>
                      <a:endParaRPr kumimoji="0" lang="fa-I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kumimoji="0" lang="fa-IR" sz="3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“</a:t>
                      </a:r>
                      <a:endParaRPr kumimoji="0" lang="fa-IR" sz="36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1000" y="6248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fa-IR" sz="16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دبیرخانه ستاد اقتصاد مقاومتی استان اردبیل</a:t>
            </a:r>
          </a:p>
          <a:p>
            <a:pPr algn="ctr" rtl="0"/>
            <a:r>
              <a:rPr lang="fa-IR" sz="12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 </a:t>
            </a:r>
            <a:endParaRPr lang="fa-IR" sz="12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577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 و اهداف کمی اداره کل تعاون، کار و رفاه اجتماعی استان اردبیل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595115"/>
          <a:ext cx="8762998" cy="756000"/>
        </p:xfrm>
        <a:graphic>
          <a:graphicData uri="http://schemas.openxmlformats.org/drawingml/2006/table">
            <a:tbl>
              <a:tblPr rtl="1"/>
              <a:tblGrid>
                <a:gridCol w="485065"/>
                <a:gridCol w="2843019"/>
                <a:gridCol w="1351612"/>
                <a:gridCol w="560608"/>
                <a:gridCol w="751456"/>
                <a:gridCol w="2771238"/>
              </a:tblGrid>
              <a:tr h="468000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پروژه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26274" y="2350008"/>
          <a:ext cx="8762998" cy="621792"/>
        </p:xfrm>
        <a:graphic>
          <a:graphicData uri="http://schemas.openxmlformats.org/drawingml/2006/table">
            <a:tbl>
              <a:tblPr rtl="1"/>
              <a:tblGrid>
                <a:gridCol w="485249"/>
                <a:gridCol w="2850807"/>
                <a:gridCol w="1348327"/>
                <a:gridCol w="561365"/>
                <a:gridCol w="751658"/>
                <a:gridCol w="2765592"/>
              </a:tblGrid>
              <a:tr h="621792"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 rtl="1" fontAlgn="ctr">
                        <a:lnSpc>
                          <a:spcPct val="150000"/>
                        </a:lnSpc>
                      </a:pPr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تشکیل تعاونیهای فارغ التحصیلان</a:t>
                      </a:r>
                      <a:endParaRPr kumimoji="0"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00000"/>
                        </a:lnSpc>
                      </a:pPr>
                      <a:r>
                        <a:rPr kumimoji="0" lang="fa-IR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 </a:t>
                      </a:r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تشکیل تعاونی</a:t>
                      </a:r>
                      <a:endParaRPr kumimoji="0"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15</a:t>
                      </a:r>
                      <a:endParaRPr kumimoji="0" lang="fa-IR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تعاونی</a:t>
                      </a:r>
                      <a:endParaRPr kumimoji="0" lang="fa-IR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kumimoji="0" lang="fa-I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ارتقای توان تولید ملی </a:t>
                      </a:r>
                    </a:p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kumimoji="0" lang="fa-I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(درون زایی اقتصاد)</a:t>
                      </a:r>
                      <a:endParaRPr kumimoji="0" lang="fa-I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226275" y="2971800"/>
          <a:ext cx="8762997" cy="558165"/>
        </p:xfrm>
        <a:graphic>
          <a:graphicData uri="http://schemas.openxmlformats.org/drawingml/2006/table">
            <a:tbl>
              <a:tblPr rtl="1"/>
              <a:tblGrid>
                <a:gridCol w="485248"/>
                <a:gridCol w="2856986"/>
                <a:gridCol w="1342149"/>
                <a:gridCol w="561364"/>
                <a:gridCol w="751658"/>
                <a:gridCol w="2765592"/>
              </a:tblGrid>
              <a:tr h="540000"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 rtl="1" fontAlgn="ctr">
                        <a:lnSpc>
                          <a:spcPct val="150000"/>
                        </a:lnSpc>
                      </a:pPr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تشکیل تعاونی های روستا تعاون</a:t>
                      </a:r>
                      <a:endParaRPr kumimoji="0"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00000"/>
                        </a:lnSpc>
                      </a:pPr>
                      <a:r>
                        <a:rPr kumimoji="0" lang="fa-IR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 </a:t>
                      </a:r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تشکیل تعاونی</a:t>
                      </a:r>
                      <a:endParaRPr kumimoji="0"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32</a:t>
                      </a:r>
                      <a:endParaRPr kumimoji="0" lang="fa-IR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تعاونی</a:t>
                      </a:r>
                      <a:endParaRPr kumimoji="0" lang="fa-IR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kumimoji="0" lang="fa-I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“</a:t>
                      </a:r>
                      <a:endParaRPr kumimoji="0" lang="fa-IR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226275" y="3529914"/>
          <a:ext cx="8762997" cy="720000"/>
        </p:xfrm>
        <a:graphic>
          <a:graphicData uri="http://schemas.openxmlformats.org/drawingml/2006/table">
            <a:tbl>
              <a:tblPr rtl="1"/>
              <a:tblGrid>
                <a:gridCol w="485248"/>
                <a:gridCol w="2856986"/>
                <a:gridCol w="1342149"/>
                <a:gridCol w="561364"/>
                <a:gridCol w="751658"/>
                <a:gridCol w="2765592"/>
              </a:tblGrid>
              <a:tr h="720000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kumimoji="0"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تشکیل تعاونیهای سهامی عام </a:t>
                      </a:r>
                      <a:endParaRPr lang="fa-I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00000"/>
                        </a:lnSpc>
                      </a:pPr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 </a:t>
                      </a:r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تشکیل تعاونی</a:t>
                      </a:r>
                      <a:endParaRPr kumimoji="0"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B Titr" panose="00000700000000000000" pitchFamily="2" charset="-78"/>
                        </a:rPr>
                        <a:t>1</a:t>
                      </a:r>
                      <a:endParaRPr kumimoji="0" lang="fa-I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B Titr" panose="00000700000000000000" pitchFamily="2" charset="-78"/>
                        </a:rPr>
                        <a:t>تعاونی</a:t>
                      </a:r>
                      <a:endParaRPr kumimoji="0" lang="fa-I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B Titr" panose="00000700000000000000" pitchFamily="2" charset="-78"/>
                        </a:rPr>
                        <a:t>عدالت بنیان کردن اقتصاد و</a:t>
                      </a:r>
                      <a:br>
                        <a:rPr kumimoji="0" lang="fa-I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B Titr" panose="00000700000000000000" pitchFamily="2" charset="-78"/>
                        </a:rPr>
                      </a:br>
                      <a:r>
                        <a:rPr kumimoji="0" lang="fa-I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B Titr" panose="00000700000000000000" pitchFamily="2" charset="-78"/>
                        </a:rPr>
                        <a:t> توسعه عدالت اجتماعی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228600" y="4249152"/>
          <a:ext cx="8762997" cy="540000"/>
        </p:xfrm>
        <a:graphic>
          <a:graphicData uri="http://schemas.openxmlformats.org/drawingml/2006/table">
            <a:tbl>
              <a:tblPr rtl="1"/>
              <a:tblGrid>
                <a:gridCol w="485248"/>
                <a:gridCol w="2856986"/>
                <a:gridCol w="1342149"/>
                <a:gridCol w="561364"/>
                <a:gridCol w="751658"/>
                <a:gridCol w="2765592"/>
              </a:tblGrid>
              <a:tr h="540000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4</a:t>
                      </a:r>
                      <a:endParaRPr kumimoji="0"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تشکیل تعاونیهای فراگیر ملی </a:t>
                      </a:r>
                      <a:endParaRPr lang="fa-I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00000"/>
                        </a:lnSpc>
                      </a:pPr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 </a:t>
                      </a:r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تشکیل تعاونی</a:t>
                      </a:r>
                      <a:endParaRPr kumimoji="0"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B Titr" panose="00000700000000000000" pitchFamily="2" charset="-78"/>
                        </a:rPr>
                        <a:t>1</a:t>
                      </a:r>
                      <a:endParaRPr kumimoji="0" lang="fa-I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B Titr" panose="00000700000000000000" pitchFamily="2" charset="-78"/>
                        </a:rPr>
                        <a:t>تعاونی</a:t>
                      </a:r>
                      <a:endParaRPr kumimoji="0" lang="fa-I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B Titr" panose="00000700000000000000" pitchFamily="2" charset="-78"/>
                        </a:rPr>
                        <a:t>“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228600" y="4797048"/>
          <a:ext cx="8762997" cy="612000"/>
        </p:xfrm>
        <a:graphic>
          <a:graphicData uri="http://schemas.openxmlformats.org/drawingml/2006/table">
            <a:tbl>
              <a:tblPr rtl="1"/>
              <a:tblGrid>
                <a:gridCol w="485248"/>
                <a:gridCol w="2856986"/>
                <a:gridCol w="1342149"/>
                <a:gridCol w="561364"/>
                <a:gridCol w="751658"/>
                <a:gridCol w="2765592"/>
              </a:tblGrid>
              <a:tr h="612000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5</a:t>
                      </a:r>
                      <a:endParaRPr kumimoji="0"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طرح کارورزی دانش آموختگان دانشگاهی </a:t>
                      </a:r>
                      <a:endParaRPr lang="fa-I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00000"/>
                        </a:lnSpc>
                      </a:pPr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اشتغال زایی</a:t>
                      </a:r>
                      <a:endParaRPr kumimoji="0"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B Titr" panose="00000700000000000000" pitchFamily="2" charset="-78"/>
                        </a:rPr>
                        <a:t>2600</a:t>
                      </a:r>
                      <a:endParaRPr kumimoji="0" lang="fa-I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B Titr" panose="00000700000000000000" pitchFamily="2" charset="-78"/>
                        </a:rPr>
                        <a:t>نفر</a:t>
                      </a:r>
                      <a:endParaRPr kumimoji="0" lang="fa-I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2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B Titr" panose="00000700000000000000" pitchFamily="2" charset="-78"/>
                        </a:rPr>
                        <a:t>“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226275" y="5410200"/>
          <a:ext cx="8762997" cy="649605"/>
        </p:xfrm>
        <a:graphic>
          <a:graphicData uri="http://schemas.openxmlformats.org/drawingml/2006/table">
            <a:tbl>
              <a:tblPr rtl="1"/>
              <a:tblGrid>
                <a:gridCol w="485248"/>
                <a:gridCol w="2856986"/>
                <a:gridCol w="1342149"/>
                <a:gridCol w="561364"/>
                <a:gridCol w="751658"/>
                <a:gridCol w="2765592"/>
              </a:tblGrid>
              <a:tr h="648000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6</a:t>
                      </a:r>
                      <a:endParaRPr kumimoji="0"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تشکیل تعاونیهای سهامی عام </a:t>
                      </a:r>
                      <a:endParaRPr lang="fa-I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00000"/>
                        </a:lnSpc>
                      </a:pPr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اشتغال زایی</a:t>
                      </a:r>
                      <a:endParaRPr kumimoji="0"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B Titr" panose="00000700000000000000" pitchFamily="2" charset="-78"/>
                        </a:rPr>
                        <a:t>616</a:t>
                      </a:r>
                      <a:endParaRPr kumimoji="0" lang="fa-I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B Titr" panose="00000700000000000000" pitchFamily="2" charset="-78"/>
                        </a:rPr>
                        <a:t>نفر</a:t>
                      </a:r>
                      <a:endParaRPr kumimoji="0" lang="fa-I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2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B Titr" panose="00000700000000000000" pitchFamily="2" charset="-78"/>
                        </a:rPr>
                        <a:t>“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81000" y="6248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fa-IR" sz="16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دبیرخانه ستاد اقتصاد مقاومتی استان اردبیل</a:t>
            </a:r>
          </a:p>
          <a:p>
            <a:pPr algn="ctr" rtl="0"/>
            <a:r>
              <a:rPr lang="fa-IR" sz="12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 </a:t>
            </a:r>
            <a:endParaRPr lang="fa-IR" sz="12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652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 و اهداف کمی پارک علم و فناوری استان اردبیل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614516"/>
          <a:ext cx="8762998" cy="1281084"/>
        </p:xfrm>
        <a:graphic>
          <a:graphicData uri="http://schemas.openxmlformats.org/drawingml/2006/table">
            <a:tbl>
              <a:tblPr rtl="1"/>
              <a:tblGrid>
                <a:gridCol w="485065"/>
                <a:gridCol w="2945331"/>
                <a:gridCol w="1249300"/>
                <a:gridCol w="560608"/>
                <a:gridCol w="751456"/>
                <a:gridCol w="2771238"/>
              </a:tblGrid>
              <a:tr h="831140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</a:t>
                      </a:r>
                      <a:r>
                        <a:rPr lang="fa-IR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(برش استانی)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4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28600" y="2895600"/>
          <a:ext cx="8760672" cy="1295400"/>
        </p:xfrm>
        <a:graphic>
          <a:graphicData uri="http://schemas.openxmlformats.org/drawingml/2006/table">
            <a:tbl>
              <a:tblPr rtl="1"/>
              <a:tblGrid>
                <a:gridCol w="471348"/>
                <a:gridCol w="2964412"/>
                <a:gridCol w="1247182"/>
                <a:gridCol w="560174"/>
                <a:gridCol w="753762"/>
                <a:gridCol w="2763794"/>
              </a:tblGrid>
              <a:tr h="1295400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rtl="1" fontAlgn="ctr">
                        <a:lnSpc>
                          <a:spcPct val="150000"/>
                        </a:lnSpc>
                      </a:pPr>
                      <a:r>
                        <a:rPr lang="fa-I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حمایت </a:t>
                      </a:r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از </a:t>
                      </a:r>
                      <a:r>
                        <a:rPr lang="fa-I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ایده و</a:t>
                      </a:r>
                      <a:r>
                        <a:rPr lang="fa-IR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 طرح های فناور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حمایت 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40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طرح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توسعه اقتصاد دانش بنیان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32936" y="4191000"/>
          <a:ext cx="8745749" cy="1295400"/>
        </p:xfrm>
        <a:graphic>
          <a:graphicData uri="http://schemas.openxmlformats.org/drawingml/2006/table">
            <a:tbl>
              <a:tblPr rtl="1"/>
              <a:tblGrid>
                <a:gridCol w="468000"/>
                <a:gridCol w="2949483"/>
                <a:gridCol w="1249651"/>
                <a:gridCol w="561365"/>
                <a:gridCol w="751658"/>
                <a:gridCol w="2765592"/>
              </a:tblGrid>
              <a:tr h="1295400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2</a:t>
                      </a:r>
                      <a:endParaRPr lang="fa-IR" sz="28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rtl="1" fontAlgn="ctr">
                        <a:lnSpc>
                          <a:spcPct val="150000"/>
                        </a:lnSpc>
                      </a:pPr>
                      <a:r>
                        <a:rPr lang="fa-I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افزایش هسته و واحدهای فناور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افزایش واحد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30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marR="0" indent="0" algn="ctr" defTabSz="914400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توسعه اقتصاد دانش بنیان</a:t>
                      </a:r>
                    </a:p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1000" y="6248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fa-IR" sz="16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دبیرخانه ستاد اقتصاد مقاومتی استان اردبیل</a:t>
            </a:r>
          </a:p>
          <a:p>
            <a:pPr algn="ctr" rtl="0"/>
            <a:r>
              <a:rPr lang="fa-IR" sz="12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 </a:t>
            </a:r>
            <a:endParaRPr lang="fa-IR" sz="12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091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 و اهداف کمی سازمان جهاد کشاورزی استان اردبیل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531060"/>
          <a:ext cx="8762998" cy="1190989"/>
        </p:xfrm>
        <a:graphic>
          <a:graphicData uri="http://schemas.openxmlformats.org/drawingml/2006/table">
            <a:tbl>
              <a:tblPr rtl="1"/>
              <a:tblGrid>
                <a:gridCol w="485065"/>
                <a:gridCol w="2978735"/>
                <a:gridCol w="1215896"/>
                <a:gridCol w="560608"/>
                <a:gridCol w="751456"/>
                <a:gridCol w="2771238"/>
              </a:tblGrid>
              <a:tr h="605542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پروژه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(برش استانی)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4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26274" y="2733675"/>
          <a:ext cx="8762998" cy="3795141"/>
        </p:xfrm>
        <a:graphic>
          <a:graphicData uri="http://schemas.openxmlformats.org/drawingml/2006/table">
            <a:tbl>
              <a:tblPr rtl="1"/>
              <a:tblGrid>
                <a:gridCol w="485249"/>
                <a:gridCol w="2981259"/>
                <a:gridCol w="1217875"/>
                <a:gridCol w="561365"/>
                <a:gridCol w="751658"/>
                <a:gridCol w="2765592"/>
              </a:tblGrid>
              <a:tr h="911733">
                <a:tc rowSpan="6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36000" algn="r" rtl="1" fontAlgn="ctr">
                        <a:lnSpc>
                          <a:spcPct val="150000"/>
                        </a:lnSpc>
                      </a:pPr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افزایش ضریب خوداتکایی محصولات راهبردی اساسی شامل:</a:t>
                      </a:r>
                    </a:p>
                    <a:p>
                      <a:pPr marL="36000" algn="r" rtl="1" fontAlgn="ctr">
                        <a:lnSpc>
                          <a:spcPct val="150000"/>
                        </a:lnSpc>
                      </a:pPr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1-گندم  ، 2-شلتوک ،3-دانه های روغنی، 4-سیب زمینی، 5-حبوبات، 6-پنبه،</a:t>
                      </a:r>
                      <a:b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</a:br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7-شیرخام،8-گوشت قرمز، 9-گوشت طیور ،10- تخم مرغ،11-جو و12-ذرت دانه ای 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kumimoji="0" lang="fa-IR" sz="14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تولید </a:t>
                      </a:r>
                      <a:r>
                        <a:rPr kumimoji="0"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گندم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617</a:t>
                      </a:r>
                      <a:endParaRPr kumimoji="0"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kumimoji="0" lang="fa-I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هزارتن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ارتقای توان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تولید 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ملی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/>
                      </a:r>
                      <a:b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</a:b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(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درون زایی اقتصاد)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392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kumimoji="0" lang="fa-IR" sz="14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تولید </a:t>
                      </a:r>
                      <a:r>
                        <a:rPr kumimoji="0"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شلتوک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3</a:t>
                      </a:r>
                      <a:endParaRPr kumimoji="0"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kumimoji="0" lang="fa-I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هزارتن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endParaRPr kumimoji="0"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792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00000"/>
                        </a:lnSpc>
                      </a:pPr>
                      <a:r>
                        <a:rPr lang="fa-IR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تولید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دانه های روغنی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35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هزارتن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10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تولید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سیب زمینی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750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هزارتن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56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تولید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حبوبات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28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هزارتن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56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تولید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پنبه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7/5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هزارتن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25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 و اهداف کمی سازمان جهاد کشاورزی استان اردبیل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531060"/>
          <a:ext cx="8762998" cy="1190989"/>
        </p:xfrm>
        <a:graphic>
          <a:graphicData uri="http://schemas.openxmlformats.org/drawingml/2006/table">
            <a:tbl>
              <a:tblPr rtl="1"/>
              <a:tblGrid>
                <a:gridCol w="485065"/>
                <a:gridCol w="2978735"/>
                <a:gridCol w="1215896"/>
                <a:gridCol w="560608"/>
                <a:gridCol w="751456"/>
                <a:gridCol w="2771238"/>
              </a:tblGrid>
              <a:tr h="605542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پروژه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(برش استانی)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4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26274" y="2733675"/>
          <a:ext cx="8762998" cy="3822954"/>
        </p:xfrm>
        <a:graphic>
          <a:graphicData uri="http://schemas.openxmlformats.org/drawingml/2006/table">
            <a:tbl>
              <a:tblPr rtl="1"/>
              <a:tblGrid>
                <a:gridCol w="485249"/>
                <a:gridCol w="2981259"/>
                <a:gridCol w="1217875"/>
                <a:gridCol w="561365"/>
                <a:gridCol w="751658"/>
                <a:gridCol w="2765592"/>
              </a:tblGrid>
              <a:tr h="911733">
                <a:tc rowSpan="6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36000" algn="r" rtl="1" fontAlgn="ctr">
                        <a:lnSpc>
                          <a:spcPct val="150000"/>
                        </a:lnSpc>
                      </a:pP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افزایش ضریب خوداتکایی محصولات راهبردی اساسی شامل</a:t>
                      </a:r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:</a:t>
                      </a:r>
                    </a:p>
                    <a:p>
                      <a:pPr marL="36000" algn="r" rtl="1" fontAlgn="ctr">
                        <a:lnSpc>
                          <a:spcPct val="150000"/>
                        </a:lnSpc>
                      </a:pPr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1-گندم  ، 2-شلتوک ،3-دانه های روغنی، 4-سیب زمینی، 5-حبوبات، 6-پنبه،</a:t>
                      </a:r>
                      <a:b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</a:br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7-شیرخام،8-گوشت قرمز، 9-گوشت طیور ،10- تخم مرغ،11-جو و12-ذرت دانه ای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تولید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شیر خام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278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هزارتن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ارتقای توان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تولید 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ملی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/>
                      </a:r>
                      <a:b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</a:b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(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درون زایی اقتصاد)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392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تولید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گوشت قرمز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29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هزارتن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endParaRPr kumimoji="0"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792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تولید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گوشت سفید(طیور)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45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هزارتن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10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تولید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تخم مرغ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9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هزارتن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56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تولید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جو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170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هزارتن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56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تولید </a:t>
                      </a:r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ذرت دانه ای 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10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هزارتن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79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400" y="2209800"/>
            <a:ext cx="9144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algn="l" rtl="1" eaLnBrk="0" fontAlgn="base" hangingPunct="0">
              <a:spcBef>
                <a:spcPct val="0"/>
              </a:spcBef>
              <a:spcAft>
                <a:spcPct val="0"/>
              </a:spcAft>
              <a:defRPr sz="4400" kern="1200" cap="all" baseline="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  <a:lvl2pPr algn="l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B050"/>
                </a:solidFill>
                <a:latin typeface="Tw Cen MT" pitchFamily="34" charset="0"/>
                <a:cs typeface="Arial" pitchFamily="34" charset="0"/>
              </a:defRPr>
            </a:lvl2pPr>
            <a:lvl3pPr algn="l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B050"/>
                </a:solidFill>
                <a:latin typeface="Tw Cen MT" pitchFamily="34" charset="0"/>
                <a:cs typeface="Arial" pitchFamily="34" charset="0"/>
              </a:defRPr>
            </a:lvl3pPr>
            <a:lvl4pPr algn="l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B050"/>
                </a:solidFill>
                <a:latin typeface="Tw Cen MT" pitchFamily="34" charset="0"/>
                <a:cs typeface="Arial" pitchFamily="34" charset="0"/>
              </a:defRPr>
            </a:lvl4pPr>
            <a:lvl5pPr algn="l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B050"/>
                </a:solidFill>
                <a:latin typeface="Tw Cen MT" pitchFamily="34" charset="0"/>
                <a:cs typeface="Arial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B050"/>
                </a:solidFill>
                <a:latin typeface="Tw Cen MT" pitchFamily="34" charset="0"/>
                <a:cs typeface="Arial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B050"/>
                </a:solidFill>
                <a:latin typeface="Tw Cen MT" pitchFamily="34" charset="0"/>
                <a:cs typeface="Arial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B050"/>
                </a:solidFill>
                <a:latin typeface="Tw Cen MT" pitchFamily="34" charset="0"/>
                <a:cs typeface="Arial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B050"/>
                </a:solidFill>
                <a:latin typeface="Tw Cen MT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fa-IR" sz="3900" b="1" dirty="0" smtClean="0">
                <a:solidFill>
                  <a:prstClr val="black"/>
                </a:solidFill>
                <a:cs typeface="B Titr" pitchFamily="2" charset="-78"/>
              </a:rPr>
              <a:t>برنامه اقتصاد مقاومتی دستگاههای اجرایی استان اردبیل </a:t>
            </a:r>
            <a:br>
              <a:rPr lang="fa-IR" sz="3900" b="1" dirty="0" smtClean="0">
                <a:solidFill>
                  <a:prstClr val="black"/>
                </a:solidFill>
                <a:cs typeface="B Titr" pitchFamily="2" charset="-78"/>
              </a:rPr>
            </a:br>
            <a:r>
              <a:rPr lang="fa-IR" sz="3900" b="1" dirty="0" smtClean="0">
                <a:solidFill>
                  <a:prstClr val="black"/>
                </a:solidFill>
                <a:cs typeface="B Titr" pitchFamily="2" charset="-78"/>
              </a:rPr>
              <a:t>(پروژه ها و اهداف کمی)</a:t>
            </a:r>
          </a:p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fa-IR" sz="3900" b="1" dirty="0" smtClean="0">
                <a:solidFill>
                  <a:prstClr val="black"/>
                </a:solidFill>
                <a:cs typeface="B Titr" pitchFamily="2" charset="-78"/>
              </a:rPr>
              <a:t/>
            </a:r>
            <a:br>
              <a:rPr lang="fa-IR" sz="3900" b="1" dirty="0" smtClean="0">
                <a:solidFill>
                  <a:prstClr val="black"/>
                </a:solidFill>
                <a:cs typeface="B Titr" pitchFamily="2" charset="-78"/>
              </a:rPr>
            </a:br>
            <a:r>
              <a:rPr lang="fa-IR" sz="3900" b="1" dirty="0" smtClean="0">
                <a:solidFill>
                  <a:prstClr val="black"/>
                </a:solidFill>
                <a:cs typeface="B Titr" pitchFamily="2" charset="-78"/>
              </a:rPr>
              <a:t>درسال 1397</a:t>
            </a:r>
            <a:br>
              <a:rPr lang="fa-IR" sz="3900" b="1" dirty="0" smtClean="0">
                <a:solidFill>
                  <a:prstClr val="black"/>
                </a:solidFill>
                <a:cs typeface="B Titr" pitchFamily="2" charset="-78"/>
              </a:rPr>
            </a:br>
            <a:endParaRPr lang="en-US" sz="3900" dirty="0" smtClean="0">
              <a:solidFill>
                <a:prstClr val="black"/>
              </a:solidFill>
              <a:cs typeface="B Titr" pitchFamily="2" charset="-78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81000" y="6248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fa-IR" sz="16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دبیرخانه ستاد اقتصاد مقاومتی استان اردبیل</a:t>
            </a:r>
          </a:p>
          <a:p>
            <a:pPr algn="ctr" rtl="0"/>
            <a:r>
              <a:rPr lang="fa-IR" sz="12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 </a:t>
            </a:r>
            <a:endParaRPr lang="fa-IR" sz="12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361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 و اهداف کمی سازمان جهاد کشاورزی استان اردبیل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531060"/>
          <a:ext cx="8762998" cy="1190989"/>
        </p:xfrm>
        <a:graphic>
          <a:graphicData uri="http://schemas.openxmlformats.org/drawingml/2006/table">
            <a:tbl>
              <a:tblPr rtl="1"/>
              <a:tblGrid>
                <a:gridCol w="485065"/>
                <a:gridCol w="2978735"/>
                <a:gridCol w="1215896"/>
                <a:gridCol w="560608"/>
                <a:gridCol w="751456"/>
                <a:gridCol w="2771238"/>
              </a:tblGrid>
              <a:tr h="605542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</a:t>
                      </a:r>
                      <a:r>
                        <a:rPr lang="fa-I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  <a:endParaRPr lang="fa-IR" sz="2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(برش استانی)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4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26274" y="2733675"/>
          <a:ext cx="8762998" cy="3358897"/>
        </p:xfrm>
        <a:graphic>
          <a:graphicData uri="http://schemas.openxmlformats.org/drawingml/2006/table">
            <a:tbl>
              <a:tblPr rtl="1"/>
              <a:tblGrid>
                <a:gridCol w="485249"/>
                <a:gridCol w="2981259"/>
                <a:gridCol w="1217875"/>
                <a:gridCol w="561365"/>
                <a:gridCol w="751658"/>
                <a:gridCol w="2765592"/>
              </a:tblGrid>
              <a:tr h="455867">
                <a:tc rowSpan="8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1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36000" marR="0" lvl="0" indent="0" algn="r" defTabSz="914400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افزایش ضریب خوداتکایی محصولات راهبردی اساسی شامل:</a:t>
                      </a:r>
                    </a:p>
                    <a:p>
                      <a:pPr marL="36000" marR="0" lvl="0" indent="0" algn="r" defTabSz="914400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1-گندم  ، 2-شلتوک ،3-دانه های روغنی، 4-سیب زمینی، 5-حبوبات، 6-پنبه،</a:t>
                      </a:r>
                      <a:br>
                        <a:rPr kumimoji="0" lang="fa-I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</a:br>
                      <a:r>
                        <a:rPr kumimoji="0" lang="fa-I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7-شیرخام،8-گوشت قرمز، 9-گوشت طیور ،10- تخم مرغ،11-جو و12-ذرت دانه ای و...</a:t>
                      </a:r>
                      <a:endParaRPr kumimoji="0" lang="fa-I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کلزا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15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ارتقای توان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تولید 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ملی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/>
                      </a:r>
                      <a:b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</a:b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(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درون زایی اقتصاد)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867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سویا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18/50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/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392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گیاهان دارویی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50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هکتار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/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7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تولید گل سرخ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1000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هکتار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/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اصلاح نهال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/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26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احداث صنایع تبدیلی و کشاورزی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200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هزارتن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/>
                      <a:endParaRPr kumimoji="0" lang="fa-I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33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r" rtl="1" fontAlgn="ctr"/>
                      <a:r>
                        <a:rPr lang="fa-I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تغییر الگوی کشت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5000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B Titr" panose="00000700000000000000" pitchFamily="2" charset="-78"/>
                        </a:rPr>
                        <a:t>هکتار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/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039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r" rtl="1" fontAlgn="ctr"/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/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1000" y="6248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fa-IR" sz="16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دبیرخانه ستاد اقتصاد مقاومتی استان اردبیل</a:t>
            </a:r>
          </a:p>
          <a:p>
            <a:pPr algn="ctr" rtl="0"/>
            <a:r>
              <a:rPr lang="fa-IR" sz="12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 </a:t>
            </a:r>
            <a:endParaRPr lang="fa-IR" sz="12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7137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 و اهداف کمی سازمان جهاد کشاورزی استان اردبیل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531060"/>
          <a:ext cx="8762998" cy="1055486"/>
        </p:xfrm>
        <a:graphic>
          <a:graphicData uri="http://schemas.openxmlformats.org/drawingml/2006/table">
            <a:tbl>
              <a:tblPr rtl="1"/>
              <a:tblGrid>
                <a:gridCol w="485065"/>
                <a:gridCol w="2978735"/>
                <a:gridCol w="1215896"/>
                <a:gridCol w="560608"/>
                <a:gridCol w="751456"/>
                <a:gridCol w="2771238"/>
              </a:tblGrid>
              <a:tr h="605542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</a:t>
                      </a:r>
                      <a:r>
                        <a:rPr lang="fa-I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  <a:endParaRPr lang="fa-IR" sz="2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4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26274" y="2590800"/>
          <a:ext cx="8762998" cy="954405"/>
        </p:xfrm>
        <a:graphic>
          <a:graphicData uri="http://schemas.openxmlformats.org/drawingml/2006/table">
            <a:tbl>
              <a:tblPr rtl="1"/>
              <a:tblGrid>
                <a:gridCol w="485249"/>
                <a:gridCol w="2981259"/>
                <a:gridCol w="1217875"/>
                <a:gridCol w="561365"/>
                <a:gridCol w="751658"/>
                <a:gridCol w="2765592"/>
              </a:tblGrid>
              <a:tr h="954405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احداث و تکمیل شبکه های فرعی آبیاری و </a:t>
                      </a: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زهکشی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شبکه های فرعی آبیاری و زهکشی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12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هزار</a:t>
                      </a:r>
                      <a:b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</a:b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هکتار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ارتقای توان </a:t>
                      </a: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تولید ملی</a:t>
                      </a:r>
                      <a:b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</a:b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(درون زایی اقتصاد)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226275" y="3541915"/>
          <a:ext cx="8762997" cy="807720"/>
        </p:xfrm>
        <a:graphic>
          <a:graphicData uri="http://schemas.openxmlformats.org/drawingml/2006/table">
            <a:tbl>
              <a:tblPr rtl="1"/>
              <a:tblGrid>
                <a:gridCol w="485248"/>
                <a:gridCol w="2981259"/>
                <a:gridCol w="1217876"/>
                <a:gridCol w="561364"/>
                <a:gridCol w="751658"/>
                <a:gridCol w="2765592"/>
              </a:tblGrid>
              <a:tr h="807720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ایجاد و ساماندهی </a:t>
                      </a: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تشکیل </a:t>
                      </a:r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بهره برداران آب و زمین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ایجاد تشکل بهره برداری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تشکل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“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226275" y="4335780"/>
          <a:ext cx="8762997" cy="1066800"/>
        </p:xfrm>
        <a:graphic>
          <a:graphicData uri="http://schemas.openxmlformats.org/drawingml/2006/table">
            <a:tbl>
              <a:tblPr rtl="1"/>
              <a:tblGrid>
                <a:gridCol w="485248"/>
                <a:gridCol w="2981259"/>
                <a:gridCol w="1217876"/>
                <a:gridCol w="561364"/>
                <a:gridCol w="751658"/>
                <a:gridCol w="2765592"/>
              </a:tblGrid>
              <a:tr h="1066800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تجهیز و نوسازی ناوگان ماشینی بخش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کشاورزی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افزایش مکانیزسیون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1265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دستگاه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marR="0" indent="0" algn="ctr" defTabSz="914400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“</a:t>
                      </a:r>
                    </a:p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26275" y="5417253"/>
          <a:ext cx="8762997" cy="990600"/>
        </p:xfrm>
        <a:graphic>
          <a:graphicData uri="http://schemas.openxmlformats.org/drawingml/2006/table">
            <a:tbl>
              <a:tblPr rtl="1"/>
              <a:tblGrid>
                <a:gridCol w="485248"/>
                <a:gridCol w="2981259"/>
                <a:gridCol w="1217876"/>
                <a:gridCol w="561364"/>
                <a:gridCol w="751658"/>
                <a:gridCol w="2765592"/>
              </a:tblGrid>
              <a:tr h="990600">
                <a:tc>
                  <a:txBody>
                    <a:bodyPr/>
                    <a:lstStyle/>
                    <a:p>
                      <a:pPr marL="36000" algn="ctr" rtl="1" eaLnBrk="1" fontAlgn="ctr" latinLnBrk="0" hangingPunct="1">
                        <a:lnSpc>
                          <a:spcPct val="150000"/>
                        </a:lnSpc>
                      </a:pPr>
                      <a:r>
                        <a:rPr kumimoji="0" lang="fa-I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5</a:t>
                      </a:r>
                      <a:endParaRPr kumimoji="0" lang="fa-IR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تامین داخلی نهادهای مورد نیاز بخش کشاورزی: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سم 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کود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B Titr" panose="00000700000000000000" pitchFamily="2" charset="-78"/>
                        </a:rPr>
                        <a:t> 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تامین کود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 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122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هزارتن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“</a:t>
                      </a:r>
                    </a:p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249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 و اهداف کمی سازمان جهاد کشاورزی استان اردبیل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531060"/>
          <a:ext cx="8762998" cy="1190989"/>
        </p:xfrm>
        <a:graphic>
          <a:graphicData uri="http://schemas.openxmlformats.org/drawingml/2006/table">
            <a:tbl>
              <a:tblPr rtl="1"/>
              <a:tblGrid>
                <a:gridCol w="485065"/>
                <a:gridCol w="2978735"/>
                <a:gridCol w="1215896"/>
                <a:gridCol w="560608"/>
                <a:gridCol w="751456"/>
                <a:gridCol w="2771238"/>
              </a:tblGrid>
              <a:tr h="605542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</a:t>
                      </a:r>
                      <a:r>
                        <a:rPr lang="fa-I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  <a:endParaRPr lang="fa-IR" sz="2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(برش استانی)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4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26274" y="2733675"/>
          <a:ext cx="8762998" cy="3358897"/>
        </p:xfrm>
        <a:graphic>
          <a:graphicData uri="http://schemas.openxmlformats.org/drawingml/2006/table">
            <a:tbl>
              <a:tblPr rtl="1"/>
              <a:tblGrid>
                <a:gridCol w="485249"/>
                <a:gridCol w="2981259"/>
                <a:gridCol w="1217875"/>
                <a:gridCol w="561365"/>
                <a:gridCol w="751658"/>
                <a:gridCol w="2765592"/>
              </a:tblGrid>
              <a:tr h="455867">
                <a:tc rowSpan="8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6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justLow" rtl="1" fontAlgn="ctr">
                        <a:lnSpc>
                          <a:spcPct val="150000"/>
                        </a:lnSpc>
                      </a:pPr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تامین داخلی نهادهای مورد نیاز </a:t>
                      </a:r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بخش کشاورزی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کلزا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15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ارتقای توان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تولید 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ملی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/>
                      </a:r>
                      <a:b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</a:b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(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درون زایی اقتصاد)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867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سویا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18/50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/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392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گیاهان دارویی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50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هکتار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/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7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تولید گل سرخ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1000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هکتار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/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اصلاح نهال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/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26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احداث صنایع تبدیلی و کشاورزی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200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هزارتن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/>
                      <a:endParaRPr kumimoji="0" lang="fa-I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33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r" rtl="1" fontAlgn="ctr"/>
                      <a:r>
                        <a:rPr lang="fa-I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تغییر الگوی کشت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5000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B Titr" panose="00000700000000000000" pitchFamily="2" charset="-78"/>
                        </a:rPr>
                        <a:t>هکتار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/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039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r" rtl="1" fontAlgn="ctr"/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/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1000" y="6248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fa-IR" sz="16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دبیرخانه ستاد اقتصاد مقاومتی استان اردبیل</a:t>
            </a:r>
          </a:p>
          <a:p>
            <a:pPr algn="ctr" rtl="0"/>
            <a:r>
              <a:rPr lang="fa-IR" sz="12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 </a:t>
            </a:r>
            <a:endParaRPr lang="fa-IR" sz="12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001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 و اهداف کمی سازمان جهاد کشاورزی استان اردبیل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531060"/>
          <a:ext cx="8762998" cy="1055486"/>
        </p:xfrm>
        <a:graphic>
          <a:graphicData uri="http://schemas.openxmlformats.org/drawingml/2006/table">
            <a:tbl>
              <a:tblPr rtl="1"/>
              <a:tblGrid>
                <a:gridCol w="485065"/>
                <a:gridCol w="2978735"/>
                <a:gridCol w="1215896"/>
                <a:gridCol w="560608"/>
                <a:gridCol w="1008094"/>
                <a:gridCol w="2514600"/>
              </a:tblGrid>
              <a:tr h="605542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</a:t>
                      </a:r>
                      <a:r>
                        <a:rPr lang="fa-I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  <a:endParaRPr lang="fa-IR" sz="2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4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26274" y="2590800"/>
          <a:ext cx="8762998" cy="621792"/>
        </p:xfrm>
        <a:graphic>
          <a:graphicData uri="http://schemas.openxmlformats.org/drawingml/2006/table">
            <a:tbl>
              <a:tblPr rtl="1"/>
              <a:tblGrid>
                <a:gridCol w="485249"/>
                <a:gridCol w="2981259"/>
                <a:gridCol w="1217875"/>
                <a:gridCol w="561365"/>
                <a:gridCol w="994146"/>
                <a:gridCol w="2523104"/>
              </a:tblGrid>
              <a:tr h="621792">
                <a:tc>
                  <a:txBody>
                    <a:bodyPr/>
                    <a:lstStyle/>
                    <a:p>
                      <a:pPr marL="36000"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rtl="1" fontAlgn="ctr"/>
                      <a:r>
                        <a:rPr lang="fa-I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کاهش ضایعات از طریق </a:t>
                      </a:r>
                      <a:r>
                        <a:rPr lang="fa-I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فراوری</a:t>
                      </a:r>
                      <a:endParaRPr lang="fa-IR" sz="15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B Titr" panose="00000700000000000000" pitchFamily="2" charset="-78"/>
                        </a:rPr>
                        <a:t> 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کاهش ضایعات 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127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هزارتن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ارتقای توان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تولید ملی</a:t>
                      </a:r>
                      <a:b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</a:b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(درون زایی اقتصاد)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226275" y="3208638"/>
          <a:ext cx="8762997" cy="468000"/>
        </p:xfrm>
        <a:graphic>
          <a:graphicData uri="http://schemas.openxmlformats.org/drawingml/2006/table">
            <a:tbl>
              <a:tblPr rtl="1"/>
              <a:tblGrid>
                <a:gridCol w="485248"/>
                <a:gridCol w="2981259"/>
                <a:gridCol w="1217876"/>
                <a:gridCol w="561364"/>
                <a:gridCol w="1000325"/>
                <a:gridCol w="2516925"/>
              </a:tblGrid>
              <a:tr h="468000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افزایش جذب ماده خام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کشاورزی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جذب 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مواد خام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B Titr" panose="00000700000000000000" pitchFamily="2" charset="-78"/>
                        </a:rPr>
                        <a:t> 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13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هزارتن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endParaRPr lang="fa-IR" sz="1600" dirty="0" smtClean="0">
                        <a:effectLst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226275" y="3665838"/>
          <a:ext cx="8762997" cy="504000"/>
        </p:xfrm>
        <a:graphic>
          <a:graphicData uri="http://schemas.openxmlformats.org/drawingml/2006/table">
            <a:tbl>
              <a:tblPr rtl="1"/>
              <a:tblGrid>
                <a:gridCol w="485248"/>
                <a:gridCol w="2981259"/>
                <a:gridCol w="1217876"/>
                <a:gridCol w="561364"/>
                <a:gridCol w="1000325"/>
                <a:gridCol w="2516925"/>
              </a:tblGrid>
              <a:tr h="504000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توسعه سامانه های نوین </a:t>
                      </a:r>
                      <a:r>
                        <a:rPr lang="fa-I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آبیاری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آبیاری نوین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6/5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B Titr" panose="00000700000000000000" pitchFamily="2" charset="-78"/>
                        </a:rPr>
                        <a:t> 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هزارهکتار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ارتقای بهره وری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26275" y="5334000"/>
          <a:ext cx="8762997" cy="990600"/>
        </p:xfrm>
        <a:graphic>
          <a:graphicData uri="http://schemas.openxmlformats.org/drawingml/2006/table">
            <a:tbl>
              <a:tblPr rtl="1"/>
              <a:tblGrid>
                <a:gridCol w="485248"/>
                <a:gridCol w="2981259"/>
                <a:gridCol w="1217876"/>
                <a:gridCol w="561364"/>
                <a:gridCol w="994147"/>
                <a:gridCol w="2523103"/>
              </a:tblGrid>
              <a:tr h="990600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11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بیع متقابل برق دار کردن 30000 حلقه چاه و تلمبه آب کشاورزی-موضوع ماده 12 قانون رفع </a:t>
                      </a:r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موانع </a:t>
                      </a:r>
                      <a:r>
                        <a:rPr lang="fa-IR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تولید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B Titr" panose="00000700000000000000" pitchFamily="2" charset="-78"/>
                        </a:rPr>
                        <a:t> 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برقدار کردن چاه آب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B Titr" panose="00000700000000000000" pitchFamily="2" charset="-78"/>
                        </a:rPr>
                        <a:t> </a:t>
                      </a:r>
                      <a:r>
                        <a:rPr lang="fa-I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cs typeface="B Titr" panose="00000700000000000000" pitchFamily="2" charset="-78"/>
                        </a:rPr>
                        <a:t>1459</a:t>
                      </a:r>
                      <a:endParaRPr lang="fa-IR" sz="14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حلقه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توسعه ظرفیت </a:t>
                      </a: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تولید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نفت و گاز و تکمیل زنجیره پائین دستی و توسعه بازار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226274" y="4181475"/>
          <a:ext cx="8762998" cy="1152525"/>
        </p:xfrm>
        <a:graphic>
          <a:graphicData uri="http://schemas.openxmlformats.org/drawingml/2006/table">
            <a:tbl>
              <a:tblPr rtl="1"/>
              <a:tblGrid>
                <a:gridCol w="485249"/>
                <a:gridCol w="2981259"/>
                <a:gridCol w="1217875"/>
                <a:gridCol w="561365"/>
                <a:gridCol w="983848"/>
                <a:gridCol w="2533402"/>
              </a:tblGrid>
              <a:tr h="1152525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10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توسعه و اصلاح، بازساری و نوسازی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توسعه، اصلاح، بازسازی و نوسازی واحد های گلخانه ای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6/5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هکتار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ارتقای توان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تولید 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ملی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/>
                      </a:r>
                      <a:b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</a:b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(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درون زایی اقتصاد)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81000" y="64008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fa-IR" sz="16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دبیرخانه ستاد اقتصاد مقاومتی استان اردبیل</a:t>
            </a:r>
          </a:p>
          <a:p>
            <a:pPr algn="ctr" rtl="0"/>
            <a:r>
              <a:rPr lang="fa-IR" sz="12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 </a:t>
            </a:r>
            <a:endParaRPr lang="fa-IR" sz="12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1257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 و اهداف کمی سازمان جهاد کشاورزی استان اردبیل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531060"/>
          <a:ext cx="8762998" cy="825229"/>
        </p:xfrm>
        <a:graphic>
          <a:graphicData uri="http://schemas.openxmlformats.org/drawingml/2006/table">
            <a:tbl>
              <a:tblPr rtl="1"/>
              <a:tblGrid>
                <a:gridCol w="485065"/>
                <a:gridCol w="2978735"/>
                <a:gridCol w="1215896"/>
                <a:gridCol w="560608"/>
                <a:gridCol w="751456"/>
                <a:gridCol w="2771238"/>
              </a:tblGrid>
              <a:tr h="297740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پروژه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4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226275" y="2362200"/>
          <a:ext cx="8762997" cy="832485"/>
        </p:xfrm>
        <a:graphic>
          <a:graphicData uri="http://schemas.openxmlformats.org/drawingml/2006/table">
            <a:tbl>
              <a:tblPr rtl="1"/>
              <a:tblGrid>
                <a:gridCol w="485248"/>
                <a:gridCol w="2981259"/>
                <a:gridCol w="1217876"/>
                <a:gridCol w="561364"/>
                <a:gridCol w="751658"/>
                <a:gridCol w="2765592"/>
              </a:tblGrid>
              <a:tr h="792000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rtl="1" fontAlgn="ctr">
                        <a:lnSpc>
                          <a:spcPct val="150000"/>
                        </a:lnSpc>
                      </a:pPr>
                      <a:r>
                        <a:rPr lang="fa-I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تامین داخلی نهاده های مورد نیاز بخش </a:t>
                      </a:r>
                      <a:r>
                        <a:rPr lang="fa-IR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کشاورزی</a:t>
                      </a:r>
                      <a:r>
                        <a:rPr lang="fa-I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: </a:t>
                      </a: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/>
                      </a:r>
                      <a:b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</a:b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نهال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های اصلاح </a:t>
                      </a: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شده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تهیه نهال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B Titr" panose="00000700000000000000" pitchFamily="2" charset="-78"/>
                        </a:rPr>
                        <a:t>300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هزاراصله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ارتقای توان تولید ملی </a:t>
                      </a:r>
                      <a:br>
                        <a:rPr lang="fa-I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</a:br>
                      <a:r>
                        <a:rPr lang="fa-I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(درون زایی اقتصاد)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28600" y="3200400"/>
          <a:ext cx="8762998" cy="432000"/>
        </p:xfrm>
        <a:graphic>
          <a:graphicData uri="http://schemas.openxmlformats.org/drawingml/2006/table">
            <a:tbl>
              <a:tblPr rtl="1"/>
              <a:tblGrid>
                <a:gridCol w="485249"/>
                <a:gridCol w="2981259"/>
                <a:gridCol w="1217875"/>
                <a:gridCol w="561365"/>
                <a:gridCol w="751658"/>
                <a:gridCol w="2765592"/>
              </a:tblGrid>
              <a:tr h="432000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13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توسعه کشت متراکم گلخانه ای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احداث گلخانه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6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هکتار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kumimoji="0" lang="fa-IR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226274" y="3648075"/>
          <a:ext cx="8762998" cy="421005"/>
        </p:xfrm>
        <a:graphic>
          <a:graphicData uri="http://schemas.openxmlformats.org/drawingml/2006/table">
            <a:tbl>
              <a:tblPr rtl="1"/>
              <a:tblGrid>
                <a:gridCol w="485249"/>
                <a:gridCol w="2981259"/>
                <a:gridCol w="1217875"/>
                <a:gridCol w="561365"/>
                <a:gridCol w="751658"/>
                <a:gridCol w="2765592"/>
              </a:tblGrid>
              <a:tr h="396000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14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اجرای عملیات آبخیزداری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کشت گیاه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12000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هکتار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kumimoji="0" lang="fa-IR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228600" y="4074795"/>
          <a:ext cx="8762998" cy="432000"/>
        </p:xfrm>
        <a:graphic>
          <a:graphicData uri="http://schemas.openxmlformats.org/drawingml/2006/table">
            <a:tbl>
              <a:tblPr rtl="1"/>
              <a:tblGrid>
                <a:gridCol w="485249"/>
                <a:gridCol w="2981259"/>
                <a:gridCol w="1217875"/>
                <a:gridCol w="561365"/>
                <a:gridCol w="751658"/>
                <a:gridCol w="2765592"/>
              </a:tblGrid>
              <a:tr h="432000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15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افزایش کلنی های مدرن زنبور عسل 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کندو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5000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کندو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kumimoji="0" lang="fa-IR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228602" y="4521000"/>
          <a:ext cx="8762998" cy="432000"/>
        </p:xfrm>
        <a:graphic>
          <a:graphicData uri="http://schemas.openxmlformats.org/drawingml/2006/table">
            <a:tbl>
              <a:tblPr rtl="1"/>
              <a:tblGrid>
                <a:gridCol w="485249"/>
                <a:gridCol w="2981259"/>
                <a:gridCol w="1217875"/>
                <a:gridCol w="561365"/>
                <a:gridCol w="751658"/>
                <a:gridCol w="2765592"/>
              </a:tblGrid>
              <a:tr h="432000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16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برند سازی محصولات کشاورزی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برندسازی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10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درصد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kumimoji="0" lang="fa-IR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228600" y="4956600"/>
          <a:ext cx="8762998" cy="432000"/>
        </p:xfrm>
        <a:graphic>
          <a:graphicData uri="http://schemas.openxmlformats.org/drawingml/2006/table">
            <a:tbl>
              <a:tblPr rtl="1"/>
              <a:tblGrid>
                <a:gridCol w="485249"/>
                <a:gridCol w="2981259"/>
                <a:gridCol w="1217875"/>
                <a:gridCol w="561365"/>
                <a:gridCol w="751658"/>
                <a:gridCol w="2765592"/>
              </a:tblGrid>
              <a:tr h="432000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17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طرح اصلاح الگوی کشت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زراعت</a:t>
                      </a:r>
                      <a:r>
                        <a:rPr lang="fa-I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 دیم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500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هکتار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kumimoji="0" lang="fa-IR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81000" y="6248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fa-IR" sz="16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دبیرخانه ستاد اقتصاد مقاومتی استان اردبیل</a:t>
            </a:r>
          </a:p>
          <a:p>
            <a:pPr algn="ctr" rtl="0"/>
            <a:r>
              <a:rPr lang="fa-IR" sz="12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 </a:t>
            </a:r>
            <a:endParaRPr lang="fa-IR" sz="12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914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 و اهداف کمی اداره کل منابع طبیعی و آبخیزداری استان اردبیل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531060"/>
          <a:ext cx="8762998" cy="1190989"/>
        </p:xfrm>
        <a:graphic>
          <a:graphicData uri="http://schemas.openxmlformats.org/drawingml/2006/table">
            <a:tbl>
              <a:tblPr rtl="1"/>
              <a:tblGrid>
                <a:gridCol w="485065"/>
                <a:gridCol w="2978735"/>
                <a:gridCol w="1215896"/>
                <a:gridCol w="560608"/>
                <a:gridCol w="751456"/>
                <a:gridCol w="699767"/>
                <a:gridCol w="2071471"/>
              </a:tblGrid>
              <a:tr h="605542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پروژه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(برش استانی)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6000"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سهم استان </a:t>
                      </a: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/>
                      </a:r>
                      <a:b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</a:b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از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4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26274" y="2733675"/>
          <a:ext cx="8762998" cy="1617662"/>
        </p:xfrm>
        <a:graphic>
          <a:graphicData uri="http://schemas.openxmlformats.org/drawingml/2006/table">
            <a:tbl>
              <a:tblPr rtl="1"/>
              <a:tblGrid>
                <a:gridCol w="485249"/>
                <a:gridCol w="2981259"/>
                <a:gridCol w="1217875"/>
                <a:gridCol w="561365"/>
                <a:gridCol w="751658"/>
                <a:gridCol w="697741"/>
                <a:gridCol w="2067851"/>
              </a:tblGrid>
              <a:tr h="1617662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 rtl="1" fontAlgn="ctr">
                        <a:lnSpc>
                          <a:spcPct val="150000"/>
                        </a:lnSpc>
                      </a:pPr>
                      <a:r>
                        <a:rPr lang="fa-I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اجرای عملیات آبخیزداری و حفاظت خاک در حوزه آبخیز سدها و حوزه های سایر مناطق به میزان 650 هزار هکتار و تهیه و اجرای طرح کنترل کانونهای بحرانی، فرسایش بادی و مقابله با بیابان زایی و ریزگردها به میزان 90 هزار هکتار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اجرای عملیات آبخیزداری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هزار هکتار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15/5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ارتقای </a:t>
                      </a:r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توان </a:t>
                      </a:r>
                      <a:r>
                        <a:rPr lang="fa-IR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تولید 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ملی (درون زایی اقتصاد)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848686"/>
              </p:ext>
            </p:extLst>
          </p:nvPr>
        </p:nvGraphicFramePr>
        <p:xfrm>
          <a:off x="226274" y="4355208"/>
          <a:ext cx="8762999" cy="1464945"/>
        </p:xfrm>
        <a:graphic>
          <a:graphicData uri="http://schemas.openxmlformats.org/drawingml/2006/table">
            <a:tbl>
              <a:tblPr rtl="1"/>
              <a:tblGrid>
                <a:gridCol w="483359"/>
                <a:gridCol w="2980441"/>
                <a:gridCol w="1226189"/>
                <a:gridCol w="549442"/>
                <a:gridCol w="753978"/>
                <a:gridCol w="685800"/>
                <a:gridCol w="2083790"/>
              </a:tblGrid>
              <a:tr h="485775">
                <a:tc rowSpan="3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36000" algn="just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ایجاد و ساماندهی 180 تشکیل بهره برداران </a:t>
                      </a: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/>
                      </a:r>
                      <a:b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</a:b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آب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و زمین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ea typeface="+mn-ea"/>
                          <a:cs typeface="B Titr" panose="00000700000000000000" pitchFamily="2" charset="-78"/>
                        </a:rPr>
                        <a:t>ایجاد تشکل بهره برداری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ea typeface="+mn-ea"/>
                          <a:cs typeface="B Titr" panose="00000700000000000000" pitchFamily="2" charset="-78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ea typeface="+mn-ea"/>
                          <a:cs typeface="B Titr" panose="00000700000000000000" pitchFamily="2" charset="-78"/>
                        </a:rPr>
                        <a:t>تعاونی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5/5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ارتقای توان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تولید 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ملی (درون زایی اقتصاد)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ایجاد صندوق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صندوق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857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ایجاد تشکل بهره برداری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اتحادیه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840156"/>
              </p:ext>
            </p:extLst>
          </p:nvPr>
        </p:nvGraphicFramePr>
        <p:xfrm>
          <a:off x="226273" y="5820153"/>
          <a:ext cx="8762478" cy="809247"/>
        </p:xfrm>
        <a:graphic>
          <a:graphicData uri="http://schemas.openxmlformats.org/drawingml/2006/table">
            <a:tbl>
              <a:tblPr rtl="1"/>
              <a:tblGrid>
                <a:gridCol w="482837"/>
                <a:gridCol w="2990423"/>
                <a:gridCol w="1216203"/>
                <a:gridCol w="560594"/>
                <a:gridCol w="750626"/>
                <a:gridCol w="696783"/>
                <a:gridCol w="2065012"/>
              </a:tblGrid>
              <a:tr h="809247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 rtl="1" fontAlgn="ctr">
                        <a:lnSpc>
                          <a:spcPct val="150000"/>
                        </a:lnSpc>
                      </a:pPr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تولید </a:t>
                      </a: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نهال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rtl="1" fontAlgn="ctr">
                        <a:lnSpc>
                          <a:spcPct val="150000"/>
                        </a:lnSpc>
                      </a:pPr>
                      <a:r>
                        <a:rPr lang="fa-IR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تولید </a:t>
                      </a: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نهال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740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هزار</a:t>
                      </a:r>
                      <a:r>
                        <a:rPr lang="fa-I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 اصله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منابع طبیعی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ارتقای توان </a:t>
                      </a:r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تولید </a:t>
                      </a: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ملی (درون زایی اقتصاد)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08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 و اهداف کمی اداره کل </a:t>
            </a:r>
            <a:r>
              <a:rPr lang="fa-I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منابع طبیعی و آبخیزداری استان </a:t>
            </a:r>
            <a:r>
              <a:rPr lang="fa-I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اردبیل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607260"/>
          <a:ext cx="8762998" cy="907340"/>
        </p:xfrm>
        <a:graphic>
          <a:graphicData uri="http://schemas.openxmlformats.org/drawingml/2006/table">
            <a:tbl>
              <a:tblPr rtl="1"/>
              <a:tblGrid>
                <a:gridCol w="485065"/>
                <a:gridCol w="3695635"/>
                <a:gridCol w="943234"/>
                <a:gridCol w="603420"/>
                <a:gridCol w="659028"/>
                <a:gridCol w="2376616"/>
              </a:tblGrid>
              <a:tr h="520549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</a:t>
                      </a:r>
                      <a:r>
                        <a:rPr lang="fa-I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  <a:endParaRPr lang="fa-IR" sz="2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79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26275" y="2514599"/>
          <a:ext cx="8762997" cy="2438401"/>
        </p:xfrm>
        <a:graphic>
          <a:graphicData uri="http://schemas.openxmlformats.org/drawingml/2006/table">
            <a:tbl>
              <a:tblPr rtl="1"/>
              <a:tblGrid>
                <a:gridCol w="485248"/>
                <a:gridCol w="3682830"/>
                <a:gridCol w="953530"/>
                <a:gridCol w="609600"/>
                <a:gridCol w="659026"/>
                <a:gridCol w="2372763"/>
              </a:tblGrid>
              <a:tr h="909156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جنگل‏کاری اقتصادی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0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جنگل‏کاری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25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هکتار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ارتقای تولید ملی </a:t>
                      </a:r>
                    </a:p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(درون گرایی اقتصاد)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905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2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  </a:t>
                      </a:r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آبخیز‏داری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kumimoji="0"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 </a:t>
                      </a:r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آبخیز‏داری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14420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هکتار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340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3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احیای رویشگاه های مرتعی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احیای‏مرتع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4000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هکتار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1000" y="6248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fa-IR" sz="16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دبیرخانه ستاد اقتصاد مقاومتی استان اردبیل</a:t>
            </a:r>
          </a:p>
          <a:p>
            <a:pPr algn="ctr" rtl="0"/>
            <a:r>
              <a:rPr lang="fa-IR" sz="12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 </a:t>
            </a:r>
            <a:endParaRPr lang="fa-IR" sz="12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154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 و اهداف کمی نمایندگی </a:t>
            </a:r>
            <a:r>
              <a:rPr lang="fa-I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غله و خدمات بازرگانی </a:t>
            </a:r>
            <a:r>
              <a:rPr lang="fa-I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دولتی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531060"/>
          <a:ext cx="8762998" cy="953944"/>
        </p:xfrm>
        <a:graphic>
          <a:graphicData uri="http://schemas.openxmlformats.org/drawingml/2006/table">
            <a:tbl>
              <a:tblPr rtl="1"/>
              <a:tblGrid>
                <a:gridCol w="485065"/>
                <a:gridCol w="2978735"/>
                <a:gridCol w="2142046"/>
                <a:gridCol w="547816"/>
                <a:gridCol w="737288"/>
                <a:gridCol w="1872048"/>
              </a:tblGrid>
              <a:tr h="504000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پروژه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4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26274" y="2479590"/>
          <a:ext cx="8762998" cy="2859235"/>
        </p:xfrm>
        <a:graphic>
          <a:graphicData uri="http://schemas.openxmlformats.org/drawingml/2006/table">
            <a:tbl>
              <a:tblPr rtl="1"/>
              <a:tblGrid>
                <a:gridCol w="485249"/>
                <a:gridCol w="2981259"/>
                <a:gridCol w="2130834"/>
                <a:gridCol w="560174"/>
                <a:gridCol w="731108"/>
                <a:gridCol w="1874374"/>
              </a:tblGrid>
              <a:tr h="691854">
                <a:tc rowSpan="3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1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36000" algn="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مدیریت ذخیره سازی محصولات راهبردی کشاورزی </a:t>
                      </a: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/>
                      </a:r>
                      <a:b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</a:b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(</a:t>
                      </a:r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گندم، برنج ، شکر ، گوشت، روغن و ...)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مدیریت ذخیره سازی گندم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460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هزارتن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ارتقای توان تولید ملی </a:t>
                      </a:r>
                    </a:p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(درون زایی اقتصاد)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097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مدیریت ذخیره سازی کلزا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14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هزارتن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endParaRPr kumimoji="0" lang="fa-I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642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مدیریت ذخیره سازی سویا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43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هزارتن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642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r" rtl="1" fontAlgn="ctr">
                        <a:lnSpc>
                          <a:spcPct val="150000"/>
                        </a:lnSpc>
                      </a:pP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marR="0" indent="0" algn="ctr" defTabSz="914400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مدیریت ذخیره سازی آفتابگردان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57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تن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1000" y="6248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fa-IR" sz="16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دبیرخانه ستاد اقتصاد مقاومتی استان اردبیل</a:t>
            </a:r>
          </a:p>
          <a:p>
            <a:pPr algn="ctr" rtl="0"/>
            <a:r>
              <a:rPr lang="fa-IR" sz="12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 </a:t>
            </a:r>
            <a:endParaRPr lang="fa-IR" sz="12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189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 و اهداف </a:t>
            </a:r>
            <a:r>
              <a:rPr lang="fa-I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کمی </a:t>
            </a:r>
            <a:r>
              <a:rPr lang="fa-I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اداره کل </a:t>
            </a:r>
            <a:r>
              <a:rPr lang="fa-I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بهزیستی استان </a:t>
            </a:r>
            <a:r>
              <a:rPr lang="fa-I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اردبیل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28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662868"/>
          <a:ext cx="8762998" cy="1055486"/>
        </p:xfrm>
        <a:graphic>
          <a:graphicData uri="http://schemas.openxmlformats.org/drawingml/2006/table">
            <a:tbl>
              <a:tblPr rtl="1"/>
              <a:tblGrid>
                <a:gridCol w="485065"/>
                <a:gridCol w="2978735"/>
                <a:gridCol w="1215896"/>
                <a:gridCol w="560608"/>
                <a:gridCol w="751456"/>
                <a:gridCol w="2771238"/>
              </a:tblGrid>
              <a:tr h="605542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</a:t>
                      </a:r>
                      <a:r>
                        <a:rPr lang="fa-I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  <a:endParaRPr lang="fa-IR" sz="2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4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26274" y="2728930"/>
          <a:ext cx="8762998" cy="1044000"/>
        </p:xfrm>
        <a:graphic>
          <a:graphicData uri="http://schemas.openxmlformats.org/drawingml/2006/table">
            <a:tbl>
              <a:tblPr rtl="1"/>
              <a:tblGrid>
                <a:gridCol w="485249"/>
                <a:gridCol w="2981259"/>
                <a:gridCol w="1217875"/>
                <a:gridCol w="561365"/>
                <a:gridCol w="751658"/>
                <a:gridCol w="2765592"/>
              </a:tblGrid>
              <a:tr h="1044000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rtl="1" fontAlgn="ctr">
                        <a:lnSpc>
                          <a:spcPct val="150000"/>
                        </a:lnSpc>
                      </a:pPr>
                      <a:r>
                        <a:rPr lang="fa-I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تسهیلات خوداشتغالی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اشتغال زایی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571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نفر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عدالت بنیان کردن اقتصاد و</a:t>
                      </a:r>
                      <a:b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</a:b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 توسعه عدالت اجتماعی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28600" y="3781255"/>
          <a:ext cx="8762998" cy="1044000"/>
        </p:xfrm>
        <a:graphic>
          <a:graphicData uri="http://schemas.openxmlformats.org/drawingml/2006/table">
            <a:tbl>
              <a:tblPr rtl="1"/>
              <a:tblGrid>
                <a:gridCol w="485249"/>
                <a:gridCol w="2981259"/>
                <a:gridCol w="1217875"/>
                <a:gridCol w="561365"/>
                <a:gridCol w="751658"/>
                <a:gridCol w="2765592"/>
              </a:tblGrid>
              <a:tr h="1044000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2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rtl="1" fontAlgn="ctr">
                        <a:lnSpc>
                          <a:spcPct val="150000"/>
                        </a:lnSpc>
                      </a:pPr>
                      <a:r>
                        <a:rPr lang="fa-I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توسعه و ایجاد مراکز غیردولتی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توسعه بخش</a:t>
                      </a:r>
                      <a:r>
                        <a:rPr lang="fa-I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 غیر دولتی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66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مورد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مردمی کردن اقتصاد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1000" y="6248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fa-IR" sz="16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دبیرخانه ستاد اقتصاد مقاومتی استان اردبیل</a:t>
            </a:r>
          </a:p>
          <a:p>
            <a:pPr algn="ctr" rtl="0"/>
            <a:r>
              <a:rPr lang="fa-IR" sz="12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 </a:t>
            </a:r>
            <a:endParaRPr lang="fa-IR" sz="12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3664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 و اهداف </a:t>
            </a:r>
            <a:r>
              <a:rPr lang="fa-I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کمی شرکت پیشتیبانی امور دام استان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29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629916"/>
          <a:ext cx="8762998" cy="1055486"/>
        </p:xfrm>
        <a:graphic>
          <a:graphicData uri="http://schemas.openxmlformats.org/drawingml/2006/table">
            <a:tbl>
              <a:tblPr rtl="1"/>
              <a:tblGrid>
                <a:gridCol w="485065"/>
                <a:gridCol w="2978735"/>
                <a:gridCol w="1215896"/>
                <a:gridCol w="560608"/>
                <a:gridCol w="751456"/>
                <a:gridCol w="2771238"/>
              </a:tblGrid>
              <a:tr h="605542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</a:t>
                      </a:r>
                      <a:r>
                        <a:rPr lang="fa-I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  <a:endParaRPr lang="fa-IR" sz="2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4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26274" y="2683476"/>
          <a:ext cx="8762998" cy="1440000"/>
        </p:xfrm>
        <a:graphic>
          <a:graphicData uri="http://schemas.openxmlformats.org/drawingml/2006/table">
            <a:tbl>
              <a:tblPr rtl="1"/>
              <a:tblGrid>
                <a:gridCol w="485249"/>
                <a:gridCol w="2981259"/>
                <a:gridCol w="1217875"/>
                <a:gridCol w="561365"/>
                <a:gridCol w="751658"/>
                <a:gridCol w="2765592"/>
              </a:tblGrid>
              <a:tr h="828000">
                <a:tc rowSpan="2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1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6000" algn="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مدیریت ذخیره سازی محصولات راهبردی کشاورزی </a:t>
                      </a: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/>
                      </a:r>
                      <a:b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</a:b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(</a:t>
                      </a:r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گندم، برنج ، شکر ، گوشت، روغن و ...)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مدیریت ذخیره سازی </a:t>
                      </a: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گوشت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600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تن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ارتقای توان تولید ملی </a:t>
                      </a:r>
                    </a:p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(درون زایی اقتصاد)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0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مدیریت ذخیره سازی </a:t>
                      </a:r>
                      <a:r>
                        <a:rPr lang="fa-I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نهاده</a:t>
                      </a:r>
                      <a:r>
                        <a:rPr lang="fa-IR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 های دامی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5000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تن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endParaRPr kumimoji="0" lang="fa-I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1000" y="6248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fa-IR" sz="16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دبیرخانه ستاد اقتصاد مقاومتی استان اردبیل</a:t>
            </a:r>
          </a:p>
          <a:p>
            <a:pPr algn="ctr" rtl="0"/>
            <a:r>
              <a:rPr lang="fa-IR" sz="12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 </a:t>
            </a:r>
            <a:endParaRPr lang="fa-IR" sz="12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701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 و اهداف کمی اداره کل میراث فرهنگی، صنایع دستی و </a:t>
            </a:r>
            <a:r>
              <a:rPr lang="fa-IR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گردشگری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607260"/>
          <a:ext cx="8762998" cy="719779"/>
        </p:xfrm>
        <a:graphic>
          <a:graphicData uri="http://schemas.openxmlformats.org/drawingml/2006/table">
            <a:tbl>
              <a:tblPr rtl="1"/>
              <a:tblGrid>
                <a:gridCol w="485065"/>
                <a:gridCol w="3718289"/>
                <a:gridCol w="1002958"/>
                <a:gridCol w="521042"/>
                <a:gridCol w="659028"/>
                <a:gridCol w="2376616"/>
              </a:tblGrid>
              <a:tr h="334246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</a:t>
                      </a:r>
                      <a:r>
                        <a:rPr lang="fa-I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  <a:endParaRPr lang="fa-IR" sz="2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49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230658" y="2337486"/>
          <a:ext cx="8762997" cy="405714"/>
        </p:xfrm>
        <a:graphic>
          <a:graphicData uri="http://schemas.openxmlformats.org/drawingml/2006/table">
            <a:tbl>
              <a:tblPr rtl="1"/>
              <a:tblGrid>
                <a:gridCol w="485248"/>
                <a:gridCol w="3720163"/>
                <a:gridCol w="1015051"/>
                <a:gridCol w="481912"/>
                <a:gridCol w="687860"/>
                <a:gridCol w="2372763"/>
              </a:tblGrid>
              <a:tr h="405714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راه اندازی موزه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موزه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تعداد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ارتقای توان تولید ملی(درون زایی اقتصاد)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228600" y="2743200"/>
          <a:ext cx="8762997" cy="405714"/>
        </p:xfrm>
        <a:graphic>
          <a:graphicData uri="http://schemas.openxmlformats.org/drawingml/2006/table">
            <a:tbl>
              <a:tblPr rtl="1"/>
              <a:tblGrid>
                <a:gridCol w="485248"/>
                <a:gridCol w="3718105"/>
                <a:gridCol w="1017109"/>
                <a:gridCol w="481912"/>
                <a:gridCol w="687860"/>
                <a:gridCol w="2372763"/>
              </a:tblGrid>
              <a:tr h="405714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افزایش بازدیدکننده از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آثار باستانی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افزایش تعداد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درصد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ارتقای توان تولید ملی(درون زایی اقتصاد)</a:t>
                      </a:r>
                      <a:endParaRPr kumimoji="0" lang="fa-I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 Zar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228600" y="3124201"/>
          <a:ext cx="8762996" cy="432486"/>
        </p:xfrm>
        <a:graphic>
          <a:graphicData uri="http://schemas.openxmlformats.org/drawingml/2006/table">
            <a:tbl>
              <a:tblPr rtl="1"/>
              <a:tblGrid>
                <a:gridCol w="485487"/>
                <a:gridCol w="3707815"/>
                <a:gridCol w="1025416"/>
                <a:gridCol w="482149"/>
                <a:gridCol w="688199"/>
                <a:gridCol w="2373930"/>
              </a:tblGrid>
              <a:tr h="432486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واگذاری خانه های تاریخی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واگذاری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تعداد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ارتقای توان تولید ملی(درون زایی اقتصاد)</a:t>
                      </a:r>
                      <a:endParaRPr kumimoji="0" lang="fa-I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 Zar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228600" y="3581400"/>
          <a:ext cx="8762997" cy="405714"/>
        </p:xfrm>
        <a:graphic>
          <a:graphicData uri="http://schemas.openxmlformats.org/drawingml/2006/table">
            <a:tbl>
              <a:tblPr rtl="1"/>
              <a:tblGrid>
                <a:gridCol w="485248"/>
                <a:gridCol w="3720163"/>
                <a:gridCol w="1015051"/>
                <a:gridCol w="481912"/>
                <a:gridCol w="687860"/>
                <a:gridCol w="2372763"/>
              </a:tblGrid>
              <a:tr h="405714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ایجاد کارگاه های تولید صنایع دستی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ایجاد کارگاه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کارگاه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ارتقای توان تولید ملی(درون زایی اقتصاد)</a:t>
                      </a:r>
                      <a:endParaRPr kumimoji="0" lang="fa-I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 Zar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228600" y="3978876"/>
          <a:ext cx="8762997" cy="405714"/>
        </p:xfrm>
        <a:graphic>
          <a:graphicData uri="http://schemas.openxmlformats.org/drawingml/2006/table">
            <a:tbl>
              <a:tblPr rtl="1"/>
              <a:tblGrid>
                <a:gridCol w="485248"/>
                <a:gridCol w="3720163"/>
                <a:gridCol w="1015051"/>
                <a:gridCol w="481912"/>
                <a:gridCol w="687860"/>
                <a:gridCol w="2372763"/>
              </a:tblGrid>
              <a:tr h="405714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افزایش صادرات صنایع دستی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-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درصد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ارتقای توان تولید ملی(درون زایی اقتصاد)</a:t>
                      </a:r>
                      <a:endParaRPr kumimoji="0" lang="fa-I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 Zar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228603" y="4394886"/>
          <a:ext cx="8762997" cy="405714"/>
        </p:xfrm>
        <a:graphic>
          <a:graphicData uri="http://schemas.openxmlformats.org/drawingml/2006/table">
            <a:tbl>
              <a:tblPr rtl="1"/>
              <a:tblGrid>
                <a:gridCol w="485248"/>
                <a:gridCol w="3720163"/>
                <a:gridCol w="1015051"/>
                <a:gridCol w="481912"/>
                <a:gridCol w="687860"/>
                <a:gridCol w="2372763"/>
              </a:tblGrid>
              <a:tr h="405714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برگزاری بازارچه های موقت صنایع دستی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تعداد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مورد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ارتقای توان تولید ملی(درون زایی اقتصاد)</a:t>
                      </a:r>
                      <a:endParaRPr kumimoji="0" lang="fa-I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 Zar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228600" y="4792362"/>
          <a:ext cx="8762997" cy="405714"/>
        </p:xfrm>
        <a:graphic>
          <a:graphicData uri="http://schemas.openxmlformats.org/drawingml/2006/table">
            <a:tbl>
              <a:tblPr rtl="1"/>
              <a:tblGrid>
                <a:gridCol w="485248"/>
                <a:gridCol w="3720163"/>
                <a:gridCol w="1015051"/>
                <a:gridCol w="481912"/>
                <a:gridCol w="687860"/>
                <a:gridCol w="2372763"/>
              </a:tblGrid>
              <a:tr h="405714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آموزش صنایع دستی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آموزش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نفر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ارتقای توان تولید ملی(درون زایی اقتصاد)</a:t>
                      </a:r>
                      <a:endParaRPr kumimoji="0" lang="fa-I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 Zar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228600" y="5189838"/>
          <a:ext cx="8762997" cy="405714"/>
        </p:xfrm>
        <a:graphic>
          <a:graphicData uri="http://schemas.openxmlformats.org/drawingml/2006/table">
            <a:tbl>
              <a:tblPr rtl="1"/>
              <a:tblGrid>
                <a:gridCol w="485248"/>
                <a:gridCol w="3720163"/>
                <a:gridCol w="1015051"/>
                <a:gridCol w="481912"/>
                <a:gridCol w="687860"/>
                <a:gridCol w="2372763"/>
              </a:tblGrid>
              <a:tr h="405714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جذب سرمایه گذار بخش خصوصی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-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3000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میلیارد ریال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ارتقای توان تولید ملی(درون زایی اقتصاد)</a:t>
                      </a:r>
                      <a:endParaRPr kumimoji="0" lang="fa-I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 Zar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228600" y="5605848"/>
          <a:ext cx="8762997" cy="405714"/>
        </p:xfrm>
        <a:graphic>
          <a:graphicData uri="http://schemas.openxmlformats.org/drawingml/2006/table">
            <a:tbl>
              <a:tblPr rtl="1"/>
              <a:tblGrid>
                <a:gridCol w="485248"/>
                <a:gridCol w="3720163"/>
                <a:gridCol w="1015051"/>
                <a:gridCol w="481912"/>
                <a:gridCol w="687860"/>
                <a:gridCol w="2372763"/>
              </a:tblGrid>
              <a:tr h="405714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9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ایجاد اقامتگاه های بوم گردی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تعداد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تعداد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ارتقای توان تولید ملی(درون زایی اقتصاد)</a:t>
                      </a:r>
                      <a:endParaRPr kumimoji="0" lang="fa-I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 Zar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81000" y="64008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fa-IR" sz="16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دبیرخانه ستاد اقتصاد مقاومتی استان اردبیل</a:t>
            </a:r>
          </a:p>
          <a:p>
            <a:pPr algn="ctr" rtl="0"/>
            <a:r>
              <a:rPr lang="fa-IR" sz="12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 </a:t>
            </a:r>
            <a:endParaRPr lang="fa-IR" sz="12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227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 و اهداف کمی اداره کل راه و شهرسازی استان اردبیل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30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607260"/>
          <a:ext cx="8762998" cy="907340"/>
        </p:xfrm>
        <a:graphic>
          <a:graphicData uri="http://schemas.openxmlformats.org/drawingml/2006/table">
            <a:tbl>
              <a:tblPr rtl="1"/>
              <a:tblGrid>
                <a:gridCol w="485065"/>
                <a:gridCol w="3508225"/>
                <a:gridCol w="1213022"/>
                <a:gridCol w="521042"/>
                <a:gridCol w="659028"/>
                <a:gridCol w="2376616"/>
              </a:tblGrid>
              <a:tr h="520549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</a:t>
                      </a:r>
                      <a:r>
                        <a:rPr lang="fa-I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  <a:endParaRPr lang="fa-IR" sz="2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79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26275" y="2514599"/>
          <a:ext cx="8762997" cy="3945333"/>
        </p:xfrm>
        <a:graphic>
          <a:graphicData uri="http://schemas.openxmlformats.org/drawingml/2006/table">
            <a:tbl>
              <a:tblPr rtl="1"/>
              <a:tblGrid>
                <a:gridCol w="485248"/>
                <a:gridCol w="3505716"/>
                <a:gridCol w="1229498"/>
                <a:gridCol w="481912"/>
                <a:gridCol w="687860"/>
                <a:gridCol w="2372763"/>
              </a:tblGrid>
              <a:tr h="526056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اعطاء تسهيلات بانكي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0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بهسازی بافت های فرسوده شهری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1000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عدالت بنیان کردن اقتصاد </a:t>
                      </a: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و</a:t>
                      </a:r>
                      <a:b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</a:b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توسعه عدالت اجتماعی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439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2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تكميل خانه محله دره حسنعلی مشگین شهر 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احداث بنا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200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متر مربع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414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3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rtl="1" fontAlgn="ctr">
                        <a:lnSpc>
                          <a:spcPct val="150000"/>
                        </a:lnSpc>
                      </a:pPr>
                      <a:r>
                        <a:rPr lang="fa-IR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روشنایی معابر و اصلاح شبکه برق زیر نهر تراب پارس آباد</a:t>
                      </a:r>
                      <a:endParaRPr lang="fa-IR" sz="13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زیبا سازی شهری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2000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مترمربع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414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4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سالن ورزشی ایران آباد اردبیل  1200 مترمربع 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احداث بنا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1200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مترمربع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532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5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اجرای</a:t>
                      </a:r>
                      <a:r>
                        <a:rPr kumimoji="0" lang="fa-I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 فازهای بلوک 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fa-IR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،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 </a:t>
                      </a:r>
                      <a:r>
                        <a:rPr kumimoji="0" lang="fa-IR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 </a:t>
                      </a:r>
                      <a:r>
                        <a:rPr kumimoji="0" lang="fa-IR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a-I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از طرح بازگشایی اطراف بقعه شیخ صفی الدین</a:t>
                      </a:r>
                      <a:endParaRPr kumimoji="0" lang="en-US" sz="14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kumimoji="0" lang="fa-IR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احداث بنا</a:t>
                      </a:r>
                      <a:endParaRPr kumimoji="0" lang="fa-IR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500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متر مربع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946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6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rtl="1" fontAlgn="ctr">
                        <a:lnSpc>
                          <a:spcPct val="150000"/>
                        </a:lnSpc>
                      </a:pPr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خانه محله گل مغان اردبیل </a:t>
                      </a:r>
                      <a:endParaRPr kumimoji="0"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kumimoji="0" lang="fa-IR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احداث بنا</a:t>
                      </a:r>
                      <a:endParaRPr kumimoji="0" lang="fa-IR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250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مترمربع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732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7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مطالعه سطوح 1 و 2  شهرستانهاي بیله سوار، گرمي، خلخال، كوثروسرعين</a:t>
                      </a:r>
                    </a:p>
                    <a:p>
                      <a:pPr marL="36000" algn="r" rtl="1" fontAlgn="ctr">
                        <a:lnSpc>
                          <a:spcPct val="150000"/>
                        </a:lnSpc>
                      </a:pP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مطالعه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36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 و اهداف کمی اداره کل راه و شهرسازی استان اردبیل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607260"/>
          <a:ext cx="8762998" cy="907340"/>
        </p:xfrm>
        <a:graphic>
          <a:graphicData uri="http://schemas.openxmlformats.org/drawingml/2006/table">
            <a:tbl>
              <a:tblPr rtl="1"/>
              <a:tblGrid>
                <a:gridCol w="485065"/>
                <a:gridCol w="3695635"/>
                <a:gridCol w="1025612"/>
                <a:gridCol w="521042"/>
                <a:gridCol w="659028"/>
                <a:gridCol w="2376616"/>
              </a:tblGrid>
              <a:tr h="520549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</a:t>
                      </a:r>
                      <a:r>
                        <a:rPr lang="fa-I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  <a:endParaRPr lang="fa-IR" sz="2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79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346458"/>
              </p:ext>
            </p:extLst>
          </p:nvPr>
        </p:nvGraphicFramePr>
        <p:xfrm>
          <a:off x="226275" y="2514599"/>
          <a:ext cx="8762997" cy="2438401"/>
        </p:xfrm>
        <a:graphic>
          <a:graphicData uri="http://schemas.openxmlformats.org/drawingml/2006/table">
            <a:tbl>
              <a:tblPr rtl="1"/>
              <a:tblGrid>
                <a:gridCol w="485248"/>
                <a:gridCol w="3682830"/>
                <a:gridCol w="1052384"/>
                <a:gridCol w="510746"/>
                <a:gridCol w="659026"/>
                <a:gridCol w="2372763"/>
              </a:tblGrid>
              <a:tr h="909156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8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fa-I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پروژه تجاري، مسكوني وخدماتي بام سبز ولايت اردبيل</a:t>
                      </a:r>
                      <a:endParaRPr kumimoji="0" 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0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احداث بنا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52000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مترمربع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ارتقای تولید ملی </a:t>
                      </a:r>
                    </a:p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(درون گرایی اقتصاد)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905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9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  </a:t>
                      </a:r>
                      <a:r>
                        <a:rPr kumimoji="0" lang="fa-I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پروژه تجاری ، خدماتی و مسکونی ولایت اردبیل</a:t>
                      </a:r>
                      <a:endParaRPr kumimoji="0" 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احداث بنا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20500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متر مربع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340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10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fa-I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پروژه 12 واحد مسکونی در شهرک آزادگان اردبیل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احداث بنا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13000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مترمربع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1000" y="6248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fa-IR" sz="16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دبیرخانه ستاد اقتصاد مقاومتی استان اردبیل</a:t>
            </a:r>
          </a:p>
          <a:p>
            <a:pPr algn="ctr" rtl="0"/>
            <a:r>
              <a:rPr lang="fa-IR" sz="12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 </a:t>
            </a:r>
            <a:endParaRPr lang="fa-IR" sz="12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661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 و اهداف کمی اداره کل راه و شهرسازی استان اردبیل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32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607260"/>
          <a:ext cx="8762998" cy="719779"/>
        </p:xfrm>
        <a:graphic>
          <a:graphicData uri="http://schemas.openxmlformats.org/drawingml/2006/table">
            <a:tbl>
              <a:tblPr rtl="1"/>
              <a:tblGrid>
                <a:gridCol w="485065"/>
                <a:gridCol w="3718289"/>
                <a:gridCol w="1002958"/>
                <a:gridCol w="521042"/>
                <a:gridCol w="659028"/>
                <a:gridCol w="2376616"/>
              </a:tblGrid>
              <a:tr h="334246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</a:t>
                      </a:r>
                      <a:r>
                        <a:rPr lang="fa-I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  <a:endParaRPr lang="fa-IR" sz="2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49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388268"/>
              </p:ext>
            </p:extLst>
          </p:nvPr>
        </p:nvGraphicFramePr>
        <p:xfrm>
          <a:off x="230658" y="2337486"/>
          <a:ext cx="8762997" cy="405714"/>
        </p:xfrm>
        <a:graphic>
          <a:graphicData uri="http://schemas.openxmlformats.org/drawingml/2006/table">
            <a:tbl>
              <a:tblPr rtl="1"/>
              <a:tblGrid>
                <a:gridCol w="485248"/>
                <a:gridCol w="3720163"/>
                <a:gridCol w="1015051"/>
                <a:gridCol w="481912"/>
                <a:gridCol w="687860"/>
                <a:gridCol w="2372763"/>
              </a:tblGrid>
              <a:tr h="405714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11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احداث باند دوم اردیبل- فیروزآباد</a:t>
                      </a:r>
                      <a:endParaRPr kumimoji="0" lang="fa-IR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fontAlgn="ctr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احداث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 راه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10</a:t>
                      </a:r>
                      <a:endParaRPr kumimoji="0" lang="fa-I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کلیومتر</a:t>
                      </a:r>
                      <a:endParaRPr kumimoji="0" lang="fa-I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پیش برد برون گرایی اقتصاد</a:t>
                      </a:r>
                      <a:endParaRPr kumimoji="0" lang="fa-I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353373"/>
              </p:ext>
            </p:extLst>
          </p:nvPr>
        </p:nvGraphicFramePr>
        <p:xfrm>
          <a:off x="228600" y="2743200"/>
          <a:ext cx="8762997" cy="405714"/>
        </p:xfrm>
        <a:graphic>
          <a:graphicData uri="http://schemas.openxmlformats.org/drawingml/2006/table">
            <a:tbl>
              <a:tblPr rtl="1"/>
              <a:tblGrid>
                <a:gridCol w="485248"/>
                <a:gridCol w="3718105"/>
                <a:gridCol w="1017109"/>
                <a:gridCol w="481912"/>
                <a:gridCol w="687860"/>
                <a:gridCol w="2372763"/>
              </a:tblGrid>
              <a:tr h="405714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12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احداث باند دوم اردبيل- مشکین شهر</a:t>
                      </a:r>
                      <a:endParaRPr kumimoji="0" lang="fa-IR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fontAlgn="ctr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احداث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 راه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15</a:t>
                      </a:r>
                      <a:endParaRPr kumimoji="0" lang="fa-I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کلیومتر</a:t>
                      </a:r>
                      <a:endParaRPr kumimoji="0" lang="fa-I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“</a:t>
                      </a:r>
                      <a:endParaRPr kumimoji="0" lang="fa-I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783546"/>
              </p:ext>
            </p:extLst>
          </p:nvPr>
        </p:nvGraphicFramePr>
        <p:xfrm>
          <a:off x="228600" y="3150972"/>
          <a:ext cx="8762996" cy="518160"/>
        </p:xfrm>
        <a:graphic>
          <a:graphicData uri="http://schemas.openxmlformats.org/drawingml/2006/table">
            <a:tbl>
              <a:tblPr rtl="1"/>
              <a:tblGrid>
                <a:gridCol w="485487"/>
                <a:gridCol w="3707815"/>
                <a:gridCol w="1025416"/>
                <a:gridCol w="482149"/>
                <a:gridCol w="688199"/>
                <a:gridCol w="2373930"/>
              </a:tblGrid>
              <a:tr h="405714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13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بهسازی راه اصلی جلفا-اصلاندوز ، پارس آباد- بیله سوار</a:t>
                      </a:r>
                      <a:endParaRPr kumimoji="0"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fontAlgn="ctr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بهسازی راه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10</a:t>
                      </a:r>
                      <a:endParaRPr kumimoji="0" lang="fa-I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کلیومتر</a:t>
                      </a:r>
                      <a:endParaRPr kumimoji="0" lang="fa-I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“</a:t>
                      </a:r>
                      <a:endParaRPr kumimoji="0" lang="fa-I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387308"/>
              </p:ext>
            </p:extLst>
          </p:nvPr>
        </p:nvGraphicFramePr>
        <p:xfrm>
          <a:off x="228600" y="3665838"/>
          <a:ext cx="8762997" cy="405714"/>
        </p:xfrm>
        <a:graphic>
          <a:graphicData uri="http://schemas.openxmlformats.org/drawingml/2006/table">
            <a:tbl>
              <a:tblPr rtl="1"/>
              <a:tblGrid>
                <a:gridCol w="485248"/>
                <a:gridCol w="3720163"/>
                <a:gridCol w="1015051"/>
                <a:gridCol w="481912"/>
                <a:gridCol w="687860"/>
                <a:gridCol w="2372763"/>
              </a:tblGrid>
              <a:tr h="405714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14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بهسازی و بازیافت سرد محور خلخال-اسالم</a:t>
                      </a:r>
                      <a:endParaRPr kumimoji="0" lang="fa-IR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fontAlgn="ctr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بهسازی راه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7</a:t>
                      </a:r>
                      <a:endParaRPr kumimoji="0" lang="fa-I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کلیومتر</a:t>
                      </a:r>
                      <a:endParaRPr kumimoji="0" lang="fa-I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“</a:t>
                      </a:r>
                      <a:endParaRPr kumimoji="0" lang="fa-I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751696"/>
              </p:ext>
            </p:extLst>
          </p:nvPr>
        </p:nvGraphicFramePr>
        <p:xfrm>
          <a:off x="228600" y="4063314"/>
          <a:ext cx="8762997" cy="405714"/>
        </p:xfrm>
        <a:graphic>
          <a:graphicData uri="http://schemas.openxmlformats.org/drawingml/2006/table">
            <a:tbl>
              <a:tblPr rtl="1"/>
              <a:tblGrid>
                <a:gridCol w="485248"/>
                <a:gridCol w="3720163"/>
                <a:gridCol w="1015051"/>
                <a:gridCol w="481912"/>
                <a:gridCol w="687860"/>
                <a:gridCol w="2372763"/>
              </a:tblGrid>
              <a:tr h="405714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15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بهسازی راه اصلی رضی-امیرکندی </a:t>
                      </a:r>
                      <a:endParaRPr kumimoji="0" lang="fa-IR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fontAlgn="ctr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بهسازی راه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7</a:t>
                      </a:r>
                      <a:endParaRPr kumimoji="0" lang="fa-I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کلیومتر</a:t>
                      </a:r>
                      <a:endParaRPr kumimoji="0" lang="fa-I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“</a:t>
                      </a:r>
                      <a:endParaRPr kumimoji="0" lang="fa-I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524645"/>
              </p:ext>
            </p:extLst>
          </p:nvPr>
        </p:nvGraphicFramePr>
        <p:xfrm>
          <a:off x="228603" y="4479324"/>
          <a:ext cx="8762997" cy="405714"/>
        </p:xfrm>
        <a:graphic>
          <a:graphicData uri="http://schemas.openxmlformats.org/drawingml/2006/table">
            <a:tbl>
              <a:tblPr rtl="1"/>
              <a:tblGrid>
                <a:gridCol w="485248"/>
                <a:gridCol w="3720163"/>
                <a:gridCol w="1015051"/>
                <a:gridCol w="481912"/>
                <a:gridCol w="687860"/>
                <a:gridCol w="2372763"/>
              </a:tblGrid>
              <a:tr h="405714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16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احداث راه اصلی خلخال-فیروزآباد</a:t>
                      </a:r>
                      <a:endParaRPr kumimoji="0" lang="fa-IR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fontAlgn="ctr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احداث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 راه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2/5</a:t>
                      </a:r>
                      <a:endParaRPr kumimoji="0" lang="fa-I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کلیومتر</a:t>
                      </a:r>
                      <a:endParaRPr kumimoji="0" lang="fa-I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“</a:t>
                      </a:r>
                      <a:endParaRPr kumimoji="0" lang="fa-I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485438"/>
              </p:ext>
            </p:extLst>
          </p:nvPr>
        </p:nvGraphicFramePr>
        <p:xfrm>
          <a:off x="228600" y="4876800"/>
          <a:ext cx="8762997" cy="405714"/>
        </p:xfrm>
        <a:graphic>
          <a:graphicData uri="http://schemas.openxmlformats.org/drawingml/2006/table">
            <a:tbl>
              <a:tblPr rtl="1"/>
              <a:tblGrid>
                <a:gridCol w="485248"/>
                <a:gridCol w="3720163"/>
                <a:gridCol w="1015051"/>
                <a:gridCol w="481912"/>
                <a:gridCol w="687860"/>
                <a:gridCol w="2372763"/>
              </a:tblGrid>
              <a:tr h="405714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17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بهسازی راه کریق-آرموداق</a:t>
                      </a:r>
                      <a:endParaRPr kumimoji="0" lang="fa-IR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fontAlgn="ctr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بهسازی راه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3</a:t>
                      </a:r>
                      <a:endParaRPr kumimoji="0" lang="fa-I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کلیومتر</a:t>
                      </a:r>
                      <a:endParaRPr kumimoji="0" lang="fa-I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“</a:t>
                      </a:r>
                      <a:endParaRPr kumimoji="0" lang="fa-I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644710"/>
              </p:ext>
            </p:extLst>
          </p:nvPr>
        </p:nvGraphicFramePr>
        <p:xfrm>
          <a:off x="228600" y="5274276"/>
          <a:ext cx="8762997" cy="405714"/>
        </p:xfrm>
        <a:graphic>
          <a:graphicData uri="http://schemas.openxmlformats.org/drawingml/2006/table">
            <a:tbl>
              <a:tblPr rtl="1"/>
              <a:tblGrid>
                <a:gridCol w="485248"/>
                <a:gridCol w="3720163"/>
                <a:gridCol w="1015051"/>
                <a:gridCol w="481912"/>
                <a:gridCol w="687860"/>
                <a:gridCol w="2372763"/>
              </a:tblGrid>
              <a:tr h="405714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18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بهسازي راه شال ـ ماجولان ـ ماسوله</a:t>
                      </a:r>
                      <a:endParaRPr kumimoji="0" lang="fa-IR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fontAlgn="ctr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بهسازی راه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13</a:t>
                      </a:r>
                      <a:endParaRPr kumimoji="0" lang="fa-I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کلیومتر</a:t>
                      </a:r>
                      <a:endParaRPr kumimoji="0" lang="fa-I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“</a:t>
                      </a:r>
                      <a:endParaRPr kumimoji="0" lang="fa-I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188074"/>
              </p:ext>
            </p:extLst>
          </p:nvPr>
        </p:nvGraphicFramePr>
        <p:xfrm>
          <a:off x="228600" y="5690286"/>
          <a:ext cx="8762997" cy="640080"/>
        </p:xfrm>
        <a:graphic>
          <a:graphicData uri="http://schemas.openxmlformats.org/drawingml/2006/table">
            <a:tbl>
              <a:tblPr rtl="1"/>
              <a:tblGrid>
                <a:gridCol w="485248"/>
                <a:gridCol w="3720163"/>
                <a:gridCol w="1015051"/>
                <a:gridCol w="481912"/>
                <a:gridCol w="687860"/>
                <a:gridCol w="2372763"/>
              </a:tblGrid>
              <a:tr h="405714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19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بهسازي وآسفالت راه هاي روستايي بالاي پنجاه خانواراستان</a:t>
                      </a:r>
                      <a:endParaRPr kumimoji="0" lang="fa-IR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fontAlgn="ctr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بهسازی راه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50</a:t>
                      </a:r>
                      <a:endParaRPr kumimoji="0" lang="fa-I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کلیومتر</a:t>
                      </a:r>
                      <a:endParaRPr kumimoji="0" lang="fa-I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00000"/>
                        </a:lnSpc>
                      </a:pPr>
                      <a:r>
                        <a:rPr kumimoji="0" lang="fa-IR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“</a:t>
                      </a:r>
                      <a:endParaRPr kumimoji="0" lang="fa-I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81000" y="64008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fa-IR" sz="16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دبیرخانه ستاد اقتصاد مقاومتی استان اردبیل</a:t>
            </a:r>
          </a:p>
          <a:p>
            <a:pPr algn="ctr" rtl="0"/>
            <a:r>
              <a:rPr lang="fa-IR" sz="12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 </a:t>
            </a:r>
            <a:endParaRPr lang="fa-IR" sz="12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821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 و اهداف کمی </a:t>
            </a:r>
            <a:r>
              <a:rPr lang="fa-I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سازمان مدیریت و برنامه ریزی استان </a:t>
            </a:r>
            <a:r>
              <a:rPr lang="fa-I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اردبیل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908076"/>
          <a:ext cx="8762998" cy="1055486"/>
        </p:xfrm>
        <a:graphic>
          <a:graphicData uri="http://schemas.openxmlformats.org/drawingml/2006/table">
            <a:tbl>
              <a:tblPr rtl="1"/>
              <a:tblGrid>
                <a:gridCol w="485065"/>
                <a:gridCol w="2978735"/>
                <a:gridCol w="1215896"/>
                <a:gridCol w="560608"/>
                <a:gridCol w="751456"/>
                <a:gridCol w="2771238"/>
              </a:tblGrid>
              <a:tr h="605542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پروژه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4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26274" y="2962275"/>
          <a:ext cx="8762998" cy="1609725"/>
        </p:xfrm>
        <a:graphic>
          <a:graphicData uri="http://schemas.openxmlformats.org/drawingml/2006/table">
            <a:tbl>
              <a:tblPr rtl="1"/>
              <a:tblGrid>
                <a:gridCol w="485249"/>
                <a:gridCol w="2981259"/>
                <a:gridCol w="1217875"/>
                <a:gridCol w="561365"/>
                <a:gridCol w="751658"/>
                <a:gridCol w="2765592"/>
              </a:tblGrid>
              <a:tr h="1609725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واگذاری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طرح ملی و استانی نیمه تمام عمرانی به بخش غیردولتی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0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واگذاری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پروژه های ملی و استانی نیمه تمام به بخش غیر دولتی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B Titr" panose="00000700000000000000" pitchFamily="2" charset="-78"/>
                        </a:rPr>
                        <a:t> </a:t>
                      </a: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B Titr" panose="00000700000000000000" pitchFamily="2" charset="-78"/>
                        </a:rPr>
                        <a:t>30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مردمی کردن اقتصاد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1000" y="6248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fa-IR" sz="16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دبیرخانه ستاد اقتصاد مقاومتی استان اردبیل</a:t>
            </a:r>
          </a:p>
          <a:p>
            <a:pPr algn="ctr" rtl="0"/>
            <a:r>
              <a:rPr lang="fa-IR" sz="12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 </a:t>
            </a:r>
            <a:endParaRPr lang="fa-IR" sz="12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8560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 و اهداف کمی </a:t>
            </a:r>
            <a:r>
              <a:rPr lang="fa-I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شرکت آب و فاضلاب </a:t>
            </a:r>
            <a:r>
              <a:rPr lang="fa-I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روستایی اردبیل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34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531060"/>
          <a:ext cx="8762998" cy="1055486"/>
        </p:xfrm>
        <a:graphic>
          <a:graphicData uri="http://schemas.openxmlformats.org/drawingml/2006/table">
            <a:tbl>
              <a:tblPr rtl="1"/>
              <a:tblGrid>
                <a:gridCol w="485065"/>
                <a:gridCol w="2978735"/>
                <a:gridCol w="1864020"/>
                <a:gridCol w="521042"/>
                <a:gridCol w="527222"/>
                <a:gridCol w="2386914"/>
              </a:tblGrid>
              <a:tr h="605542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</a:t>
                      </a:r>
                      <a:r>
                        <a:rPr lang="fa-I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  <a:endParaRPr lang="fa-IR" sz="2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4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26274" y="2580504"/>
          <a:ext cx="8762998" cy="1228725"/>
        </p:xfrm>
        <a:graphic>
          <a:graphicData uri="http://schemas.openxmlformats.org/drawingml/2006/table">
            <a:tbl>
              <a:tblPr rtl="1"/>
              <a:tblGrid>
                <a:gridCol w="485249"/>
                <a:gridCol w="2981259"/>
                <a:gridCol w="1848688"/>
                <a:gridCol w="521044"/>
                <a:gridCol w="531340"/>
                <a:gridCol w="2395418"/>
              </a:tblGrid>
              <a:tr h="1228725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تامین آب شرب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روستایی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آبرسانی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100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روستا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عدالت بنیان کردن اقتصاد </a:t>
                      </a: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و</a:t>
                      </a:r>
                      <a:b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</a:b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توسعه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عدالت اجتماعی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26274" y="3820647"/>
          <a:ext cx="8762997" cy="1430076"/>
        </p:xfrm>
        <a:graphic>
          <a:graphicData uri="http://schemas.openxmlformats.org/drawingml/2006/table">
            <a:tbl>
              <a:tblPr rtl="1"/>
              <a:tblGrid>
                <a:gridCol w="485248"/>
                <a:gridCol w="2981259"/>
                <a:gridCol w="1848688"/>
                <a:gridCol w="514866"/>
                <a:gridCol w="527220"/>
                <a:gridCol w="2405716"/>
              </a:tblGrid>
              <a:tr h="1430076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اصلاح الگوی مصرف آب در بخش شرب </a:t>
                      </a: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/>
                      </a:r>
                      <a:b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</a:b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(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کاهش درصد تعداد واحدهای با مصرف بالای 20 مترمکعب در سطح کشور به </a:t>
                      </a: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22/5درصد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اصلاح الگوی </a:t>
                      </a: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مصرف</a:t>
                      </a:r>
                      <a:b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</a:b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در بخش شرب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22/5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درصد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ارتقای بهره وری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81000" y="6248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fa-IR" sz="16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دبیرخانه ستاد اقتصاد مقاومتی استان اردبیل</a:t>
            </a:r>
          </a:p>
          <a:p>
            <a:pPr algn="ctr" rtl="0"/>
            <a:r>
              <a:rPr lang="fa-IR" sz="12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 </a:t>
            </a:r>
            <a:endParaRPr lang="fa-IR" sz="12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896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 و اهداف </a:t>
            </a:r>
            <a:r>
              <a:rPr lang="fa-I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کمی </a:t>
            </a:r>
            <a:r>
              <a:rPr lang="fa-I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شرکت توزیع برق اردبیل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35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669180"/>
          <a:ext cx="8762998" cy="1055486"/>
        </p:xfrm>
        <a:graphic>
          <a:graphicData uri="http://schemas.openxmlformats.org/drawingml/2006/table">
            <a:tbl>
              <a:tblPr rtl="1"/>
              <a:tblGrid>
                <a:gridCol w="485065"/>
                <a:gridCol w="2978735"/>
                <a:gridCol w="1215896"/>
                <a:gridCol w="560608"/>
                <a:gridCol w="751456"/>
                <a:gridCol w="2771238"/>
              </a:tblGrid>
              <a:tr h="605542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</a:t>
                      </a:r>
                      <a:r>
                        <a:rPr lang="fa-I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  <a:endParaRPr lang="fa-IR" sz="2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4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26274" y="2733675"/>
          <a:ext cx="8762998" cy="954405"/>
        </p:xfrm>
        <a:graphic>
          <a:graphicData uri="http://schemas.openxmlformats.org/drawingml/2006/table">
            <a:tbl>
              <a:tblPr rtl="1"/>
              <a:tblGrid>
                <a:gridCol w="485249"/>
                <a:gridCol w="2981259"/>
                <a:gridCol w="1217875"/>
                <a:gridCol w="561365"/>
                <a:gridCol w="751658"/>
                <a:gridCol w="2765592"/>
              </a:tblGrid>
              <a:tr h="954405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تکمیل و بهره برداری بیش </a:t>
                      </a:r>
                      <a:r>
                        <a:rPr lang="fa-IR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از </a:t>
                      </a:r>
                      <a:r>
                        <a:rPr lang="fa-I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نیروگاه (حرارتی ، آبی ،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D.G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  </a:t>
                      </a:r>
                      <a:r>
                        <a:rPr lang="fa-I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و انرژی تجدید پذیر)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تولید 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برق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5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مگا وات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ارتقای توان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تولید ملی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226275" y="3688080"/>
          <a:ext cx="8762997" cy="807720"/>
        </p:xfrm>
        <a:graphic>
          <a:graphicData uri="http://schemas.openxmlformats.org/drawingml/2006/table">
            <a:tbl>
              <a:tblPr rtl="1"/>
              <a:tblGrid>
                <a:gridCol w="485248"/>
                <a:gridCol w="2981259"/>
                <a:gridCol w="1217876"/>
                <a:gridCol w="561364"/>
                <a:gridCol w="751658"/>
                <a:gridCol w="2765592"/>
              </a:tblGrid>
              <a:tr h="807720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 rtl="1" fontAlgn="ctr">
                        <a:lnSpc>
                          <a:spcPct val="150000"/>
                        </a:lnSpc>
                      </a:pPr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کاهش تلفات شبکه </a:t>
                      </a:r>
                      <a:r>
                        <a:rPr lang="fa-I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توزیع</a:t>
                      </a:r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کاهش تلفات شبکه برق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11/8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درصد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ارتقای بهره وری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226275" y="4495799"/>
          <a:ext cx="8762997" cy="1276349"/>
        </p:xfrm>
        <a:graphic>
          <a:graphicData uri="http://schemas.openxmlformats.org/drawingml/2006/table">
            <a:tbl>
              <a:tblPr rtl="1"/>
              <a:tblGrid>
                <a:gridCol w="485248"/>
                <a:gridCol w="2981259"/>
                <a:gridCol w="1217876"/>
                <a:gridCol w="561364"/>
                <a:gridCol w="751658"/>
                <a:gridCol w="2765592"/>
              </a:tblGrid>
              <a:tr h="1276349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 rtl="1" fontAlgn="ctr">
                        <a:lnSpc>
                          <a:spcPct val="150000"/>
                        </a:lnSpc>
                      </a:pP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اجرای سیستم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B Titr" panose="00000700000000000000" pitchFamily="2" charset="-78"/>
                        </a:rPr>
                        <a:t>AMI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و شروع هوشمند سازی </a:t>
                      </a:r>
                      <a:r>
                        <a:rPr lang="fa-I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شبکه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هوشمند سازی شبکه برق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1900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کنتور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“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26275" y="5772149"/>
          <a:ext cx="8762997" cy="933451"/>
        </p:xfrm>
        <a:graphic>
          <a:graphicData uri="http://schemas.openxmlformats.org/drawingml/2006/table">
            <a:tbl>
              <a:tblPr rtl="1"/>
              <a:tblGrid>
                <a:gridCol w="485248"/>
                <a:gridCol w="2981259"/>
                <a:gridCol w="1217876"/>
                <a:gridCol w="561364"/>
                <a:gridCol w="751658"/>
                <a:gridCol w="2765592"/>
              </a:tblGrid>
              <a:tr h="933451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اتمام عملیات برق رسانی به کلیه روستاهای دارای ده تا بیست خانوار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برق رسانی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3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روستا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عدالت بنیان کردن اقتصاد و توسعه عدالت اجتماعی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0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 و اهداف کمی </a:t>
            </a:r>
            <a:r>
              <a:rPr lang="fa-I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شرکت گازاردبیل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36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531060"/>
          <a:ext cx="8762998" cy="900000"/>
        </p:xfrm>
        <a:graphic>
          <a:graphicData uri="http://schemas.openxmlformats.org/drawingml/2006/table">
            <a:tbl>
              <a:tblPr rtl="1"/>
              <a:tblGrid>
                <a:gridCol w="485065"/>
                <a:gridCol w="2978735"/>
                <a:gridCol w="1215896"/>
                <a:gridCol w="560608"/>
                <a:gridCol w="751456"/>
                <a:gridCol w="2771238"/>
              </a:tblGrid>
              <a:tr h="504000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پروژه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26274" y="2438400"/>
          <a:ext cx="8762998" cy="1080000"/>
        </p:xfrm>
        <a:graphic>
          <a:graphicData uri="http://schemas.openxmlformats.org/drawingml/2006/table">
            <a:tbl>
              <a:tblPr rtl="1"/>
              <a:tblGrid>
                <a:gridCol w="485249"/>
                <a:gridCol w="2981259"/>
                <a:gridCol w="1217875"/>
                <a:gridCol w="561365"/>
                <a:gridCol w="751658"/>
                <a:gridCol w="2765592"/>
              </a:tblGrid>
              <a:tr h="1080000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just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کاهش نیم واحد درصد هدر رفت گاز طبیعی از گاز فرآفروش شده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کاهش هدر گاز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0/5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درصد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بیع متقابل افزایش ظرفیت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تولید 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نفت خام میادین مشترک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26274" y="3531153"/>
          <a:ext cx="8762997" cy="933451"/>
        </p:xfrm>
        <a:graphic>
          <a:graphicData uri="http://schemas.openxmlformats.org/drawingml/2006/table">
            <a:tbl>
              <a:tblPr rtl="1"/>
              <a:tblGrid>
                <a:gridCol w="485248"/>
                <a:gridCol w="2981259"/>
                <a:gridCol w="1217876"/>
                <a:gridCol w="561364"/>
                <a:gridCol w="751658"/>
                <a:gridCol w="2765592"/>
              </a:tblGrid>
              <a:tr h="933451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بیع متقابل گازرسانی به 1200000 مشترک جدید روستایی و شهرهای کوچک و مرزی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انشعاب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30000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مشترک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بیع متقابل افزایش ظرفیت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تولید 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نفت خام میادین مشترک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81000" y="6248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fa-IR" sz="16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دبیرخانه ستاد اقتصاد مقاومتی استان اردبیل</a:t>
            </a:r>
          </a:p>
          <a:p>
            <a:pPr algn="ctr" rtl="0"/>
            <a:r>
              <a:rPr lang="fa-IR" sz="12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 </a:t>
            </a:r>
            <a:endParaRPr lang="fa-IR" sz="12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628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 و اهداف کمی اداره کل حفاظت محیط زیست استان اردبیل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37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555774"/>
          <a:ext cx="8762998" cy="1055486"/>
        </p:xfrm>
        <a:graphic>
          <a:graphicData uri="http://schemas.openxmlformats.org/drawingml/2006/table">
            <a:tbl>
              <a:tblPr rtl="1"/>
              <a:tblGrid>
                <a:gridCol w="485065"/>
                <a:gridCol w="2978735"/>
                <a:gridCol w="1215896"/>
                <a:gridCol w="560608"/>
                <a:gridCol w="751456"/>
                <a:gridCol w="2771238"/>
              </a:tblGrid>
              <a:tr h="605542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</a:t>
                      </a:r>
                      <a:r>
                        <a:rPr lang="fa-I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  <a:endParaRPr lang="fa-IR" sz="2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4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231297" y="2607276"/>
          <a:ext cx="8752065" cy="848048"/>
        </p:xfrm>
        <a:graphic>
          <a:graphicData uri="http://schemas.openxmlformats.org/drawingml/2006/table">
            <a:tbl>
              <a:tblPr rtl="1"/>
              <a:tblGrid>
                <a:gridCol w="465438"/>
                <a:gridCol w="2999993"/>
                <a:gridCol w="1211601"/>
                <a:gridCol w="543698"/>
                <a:gridCol w="753762"/>
                <a:gridCol w="2777573"/>
              </a:tblGrid>
              <a:tr h="848048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توسعه طبیعت گردشگری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افزایش گردشگری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نفر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ارتقای توان </a:t>
                      </a:r>
                      <a:r>
                        <a:rPr lang="fa-I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تولید ملی</a:t>
                      </a:r>
                      <a:br>
                        <a:rPr lang="fa-I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</a:br>
                      <a:r>
                        <a:rPr lang="fa-I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(درون زایی اقتصاد</a:t>
                      </a:r>
                      <a:r>
                        <a:rPr lang="fa-I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)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1000" y="6248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fa-IR" sz="16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دبیرخانه ستاد اقتصاد مقاومتی استان اردبیل</a:t>
            </a:r>
          </a:p>
          <a:p>
            <a:pPr algn="ctr" rtl="0"/>
            <a:r>
              <a:rPr lang="fa-IR" sz="12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 </a:t>
            </a:r>
            <a:endParaRPr lang="fa-IR" sz="12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1800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 و اهداف کمی اداره کل فرهنگ و ارشاد اسلامی </a:t>
            </a:r>
            <a:r>
              <a:rPr lang="fa-I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استان اردبیل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38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531060"/>
          <a:ext cx="8762998" cy="1055486"/>
        </p:xfrm>
        <a:graphic>
          <a:graphicData uri="http://schemas.openxmlformats.org/drawingml/2006/table">
            <a:tbl>
              <a:tblPr rtl="1"/>
              <a:tblGrid>
                <a:gridCol w="485065"/>
                <a:gridCol w="2978735"/>
                <a:gridCol w="1215896"/>
                <a:gridCol w="560608"/>
                <a:gridCol w="751456"/>
                <a:gridCol w="2771238"/>
              </a:tblGrid>
              <a:tr h="605542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</a:t>
                      </a:r>
                      <a:r>
                        <a:rPr lang="fa-I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  <a:endParaRPr lang="fa-IR" sz="2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</a:t>
                      </a:r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4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26274" y="2593629"/>
          <a:ext cx="8762998" cy="1080000"/>
        </p:xfrm>
        <a:graphic>
          <a:graphicData uri="http://schemas.openxmlformats.org/drawingml/2006/table">
            <a:tbl>
              <a:tblPr rtl="1"/>
              <a:tblGrid>
                <a:gridCol w="485249"/>
                <a:gridCol w="2981259"/>
                <a:gridCol w="1217875"/>
                <a:gridCol w="561365"/>
                <a:gridCol w="751658"/>
                <a:gridCol w="2765592"/>
              </a:tblGrid>
              <a:tr h="1080000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ترویج فرهنگ</a:t>
                      </a:r>
                      <a:r>
                        <a:rPr lang="fa-I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 مصرف کالای ایرانی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اجرای</a:t>
                      </a:r>
                      <a:r>
                        <a:rPr lang="fa-I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 برنامه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18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برنامه 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گفتمان سازی و  فرهنگ سازی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/>
                      </a:r>
                      <a:b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</a:b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اقتصاد 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مقاومتی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26274" y="3665838"/>
          <a:ext cx="8762997" cy="1428488"/>
        </p:xfrm>
        <a:graphic>
          <a:graphicData uri="http://schemas.openxmlformats.org/drawingml/2006/table">
            <a:tbl>
              <a:tblPr rtl="1"/>
              <a:tblGrid>
                <a:gridCol w="485248"/>
                <a:gridCol w="2981259"/>
                <a:gridCol w="1217876"/>
                <a:gridCol w="561364"/>
                <a:gridCol w="751658"/>
                <a:gridCol w="2765592"/>
              </a:tblGrid>
              <a:tr h="1428488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حمایت از کالای فرهنگی و هنری </a:t>
                      </a:r>
                      <a:r>
                        <a:rPr lang="fa-I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ایرانی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اجرای</a:t>
                      </a:r>
                      <a:r>
                        <a:rPr lang="fa-I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 برنامه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15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برنامه 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گفتمان سازی و  فرهنگ سازی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/>
                      </a:r>
                      <a:b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</a:b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اقتصاد 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مقاومتی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81000" y="6248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fa-IR" sz="16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دبیرخانه ستاد اقتصاد مقاومتی استان اردبیل</a:t>
            </a:r>
          </a:p>
          <a:p>
            <a:pPr algn="ctr" rtl="0"/>
            <a:r>
              <a:rPr lang="fa-IR" sz="12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 </a:t>
            </a:r>
            <a:endParaRPr lang="fa-IR" sz="12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046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2590800"/>
            <a:ext cx="1219199" cy="914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000" dirty="0" smtClean="0">
                <a:solidFill>
                  <a:schemeClr val="tx1"/>
                </a:solidFill>
                <a:cs typeface="B Titr" panose="00000700000000000000" pitchFamily="2" charset="-78"/>
              </a:rPr>
              <a:t>پایان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81000" y="6248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fa-IR" sz="16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دبیرخانه ستاد اقتصاد مقاومتی استان اردبیل</a:t>
            </a:r>
          </a:p>
          <a:p>
            <a:pPr algn="ctr" rtl="0"/>
            <a:r>
              <a:rPr lang="fa-IR" sz="12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 </a:t>
            </a:r>
            <a:endParaRPr lang="fa-IR" sz="12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9148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 و اهداف کمی اداره کل میراث فرهنگی، صنایع دستی و گردشگری استان اردبیل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607260"/>
          <a:ext cx="8762998" cy="831140"/>
        </p:xfrm>
        <a:graphic>
          <a:graphicData uri="http://schemas.openxmlformats.org/drawingml/2006/table">
            <a:tbl>
              <a:tblPr rtl="1"/>
              <a:tblGrid>
                <a:gridCol w="485065"/>
                <a:gridCol w="3718289"/>
                <a:gridCol w="1002958"/>
                <a:gridCol w="521042"/>
                <a:gridCol w="659028"/>
                <a:gridCol w="2376616"/>
              </a:tblGrid>
              <a:tr h="433347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</a:t>
                      </a:r>
                      <a:r>
                        <a:rPr lang="fa-I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  <a:endParaRPr lang="fa-IR" sz="2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793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230658" y="2438399"/>
          <a:ext cx="8762997" cy="304800"/>
        </p:xfrm>
        <a:graphic>
          <a:graphicData uri="http://schemas.openxmlformats.org/drawingml/2006/table">
            <a:tbl>
              <a:tblPr rtl="1"/>
              <a:tblGrid>
                <a:gridCol w="485248"/>
                <a:gridCol w="3720163"/>
                <a:gridCol w="1009578"/>
                <a:gridCol w="526280"/>
                <a:gridCol w="648965"/>
                <a:gridCol w="2372763"/>
              </a:tblGrid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10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برگزاری دوره های آموزشی کوتاه مدت گردشگری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تعداد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تعداد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ارتقای توان تولید ملی(درون زایی اقتصاد)</a:t>
                      </a:r>
                      <a:endParaRPr kumimoji="0" lang="fa-I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 Zar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228600" y="2743200"/>
          <a:ext cx="8762997" cy="405714"/>
        </p:xfrm>
        <a:graphic>
          <a:graphicData uri="http://schemas.openxmlformats.org/drawingml/2006/table">
            <a:tbl>
              <a:tblPr rtl="1"/>
              <a:tblGrid>
                <a:gridCol w="485248"/>
                <a:gridCol w="3718105"/>
                <a:gridCol w="1017109"/>
                <a:gridCol w="518749"/>
                <a:gridCol w="651023"/>
                <a:gridCol w="2372763"/>
              </a:tblGrid>
              <a:tr h="405714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11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برگزاری رویداد های گردشگری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تعداد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مورد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ارتقای توان تولید ملی(درون زایی اقتصاد)</a:t>
                      </a:r>
                      <a:endParaRPr kumimoji="0" lang="fa-I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 Zar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228600" y="3150972"/>
          <a:ext cx="8762996" cy="405714"/>
        </p:xfrm>
        <a:graphic>
          <a:graphicData uri="http://schemas.openxmlformats.org/drawingml/2006/table">
            <a:tbl>
              <a:tblPr rtl="1"/>
              <a:tblGrid>
                <a:gridCol w="485487"/>
                <a:gridCol w="3718327"/>
                <a:gridCol w="1014904"/>
                <a:gridCol w="520492"/>
                <a:gridCol w="649856"/>
                <a:gridCol w="2373930"/>
              </a:tblGrid>
              <a:tr h="405714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12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افزایش تعداد ورودی گردشگران خارجی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تعداد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Zar" panose="00000400000000000000" pitchFamily="2" charset="-78"/>
                          <a:cs typeface="B Titr" panose="00000700000000000000" pitchFamily="2" charset="-78"/>
                        </a:rPr>
                        <a:t>درصد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Zar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ارتقای توان تولید ملی(درون زایی اقتصاد)</a:t>
                      </a:r>
                      <a:endParaRPr kumimoji="0" lang="fa-I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 Zar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81000" y="64008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fa-IR" sz="16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دبیرخانه ستاد اقتصاد مقاومتی استان اردبیل</a:t>
            </a:r>
          </a:p>
          <a:p>
            <a:pPr algn="ctr" rtl="0"/>
            <a:r>
              <a:rPr lang="fa-IR" sz="12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 </a:t>
            </a:r>
            <a:endParaRPr lang="fa-IR" sz="12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119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 و اهداف </a:t>
            </a:r>
            <a:r>
              <a:rPr lang="fa-I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کمی </a:t>
            </a:r>
            <a:r>
              <a:rPr lang="fa-I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سازمان صنعت،معدن و تجارت اردبیل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531060"/>
          <a:ext cx="8762998" cy="1055486"/>
        </p:xfrm>
        <a:graphic>
          <a:graphicData uri="http://schemas.openxmlformats.org/drawingml/2006/table">
            <a:tbl>
              <a:tblPr rtl="1"/>
              <a:tblGrid>
                <a:gridCol w="485065"/>
                <a:gridCol w="2978735"/>
                <a:gridCol w="2214878"/>
                <a:gridCol w="698620"/>
                <a:gridCol w="794758"/>
                <a:gridCol w="1590942"/>
              </a:tblGrid>
              <a:tr h="605542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پروژه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4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26274" y="2593629"/>
          <a:ext cx="8762998" cy="1152000"/>
        </p:xfrm>
        <a:graphic>
          <a:graphicData uri="http://schemas.openxmlformats.org/drawingml/2006/table">
            <a:tbl>
              <a:tblPr rtl="1"/>
              <a:tblGrid>
                <a:gridCol w="485249"/>
                <a:gridCol w="2981259"/>
                <a:gridCol w="2219102"/>
                <a:gridCol w="698620"/>
                <a:gridCol w="793334"/>
                <a:gridCol w="1585434"/>
              </a:tblGrid>
              <a:tr h="1152000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a-IR" sz="1600" dirty="0" smtClean="0">
                        <a:effectLst/>
                        <a:latin typeface="IranNastaliq" panose="02020505000000020003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dirty="0" smtClean="0">
                          <a:effectLst/>
                          <a:latin typeface="IranNastaliq" panose="02020505000000020003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تکمیل وبه بهره برداری رساندن طرحهای نیمه تمام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effectLst/>
                          <a:latin typeface="IranNastaliq" panose="02020505000000020003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طرح  نیمه تمام بالای 60درصد پیشرفت فیزیکی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400" dirty="0" smtClean="0">
                        <a:effectLst/>
                        <a:latin typeface="IranNastaliq" panose="02020505000000020003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400" dirty="0" smtClean="0">
                        <a:effectLst/>
                        <a:latin typeface="IranNastaliq" panose="02020505000000020003" pitchFamily="18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effectLst/>
                          <a:latin typeface="IranNastaliq" panose="02020505000000020003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2100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میلیارد ریال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ارتقای توان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تولید ملی</a:t>
                      </a:r>
                      <a:b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</a:b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(درون زایی اقتصاد)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226275" y="3753984"/>
          <a:ext cx="8762997" cy="1106805"/>
        </p:xfrm>
        <a:graphic>
          <a:graphicData uri="http://schemas.openxmlformats.org/drawingml/2006/table">
            <a:tbl>
              <a:tblPr rtl="1"/>
              <a:tblGrid>
                <a:gridCol w="485248"/>
                <a:gridCol w="2981259"/>
                <a:gridCol w="2226937"/>
                <a:gridCol w="690786"/>
                <a:gridCol w="793334"/>
                <a:gridCol w="1585433"/>
              </a:tblGrid>
              <a:tr h="807720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effectLst/>
                          <a:latin typeface="IranNastaliq" panose="02020505000000020003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تقویت</a:t>
                      </a:r>
                      <a:r>
                        <a:rPr lang="fa-IR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600" dirty="0" smtClean="0">
                          <a:effectLst/>
                          <a:latin typeface="IranNastaliq" panose="02020505000000020003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، توانمندی وتوسعه بنگاههای خرد ،کوچک ومتوسط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latin typeface="IranNastaliq" panose="02020505000000020003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افزایش ظرفیت وراه اندازی واحدهای  صنعتی راکد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B Titr" panose="00000700000000000000" pitchFamily="2" charset="-78"/>
                        </a:rPr>
                        <a:t> 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B Titr" panose="00000700000000000000" pitchFamily="2" charset="-78"/>
                        </a:rPr>
                        <a:t>1100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B Titr" panose="00000700000000000000" pitchFamily="2" charset="-78"/>
                        </a:rPr>
                        <a:t>میلیارد ریال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ارتقای توان تولید ملی </a:t>
                      </a:r>
                      <a:b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</a:b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(درون زایی اقتصاد)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81000" y="6248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fa-IR" sz="16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دبیرخانه ستاد اقتصاد مقاومتی استان اردبیل</a:t>
            </a:r>
          </a:p>
          <a:p>
            <a:pPr algn="ctr" rtl="0"/>
            <a:r>
              <a:rPr lang="fa-IR" sz="12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 </a:t>
            </a:r>
            <a:endParaRPr lang="fa-IR" sz="12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427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 و اهداف کمی شرکت شهرکهای صنعتی اردبیل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531060"/>
          <a:ext cx="8762998" cy="1055486"/>
        </p:xfrm>
        <a:graphic>
          <a:graphicData uri="http://schemas.openxmlformats.org/drawingml/2006/table">
            <a:tbl>
              <a:tblPr rtl="1"/>
              <a:tblGrid>
                <a:gridCol w="485065"/>
                <a:gridCol w="2978735"/>
                <a:gridCol w="1215896"/>
                <a:gridCol w="560608"/>
                <a:gridCol w="751456"/>
                <a:gridCol w="2771238"/>
              </a:tblGrid>
              <a:tr h="605542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پروژه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4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28600" y="2590800"/>
          <a:ext cx="8762998" cy="835371"/>
        </p:xfrm>
        <a:graphic>
          <a:graphicData uri="http://schemas.openxmlformats.org/drawingml/2006/table">
            <a:tbl>
              <a:tblPr rtl="1"/>
              <a:tblGrid>
                <a:gridCol w="485249"/>
                <a:gridCol w="2981259"/>
                <a:gridCol w="1217875"/>
                <a:gridCol w="561365"/>
                <a:gridCol w="751658"/>
                <a:gridCol w="2765592"/>
              </a:tblGrid>
              <a:tr h="835371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endParaRPr lang="fa-I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توسعه بازار کنسرسیوم های صادراتی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00000"/>
                        </a:lnSpc>
                      </a:pPr>
                      <a:r>
                        <a:rPr lang="fa-I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افزایش صادرات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8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میلیون یورو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marR="0" lvl="0" indent="0" algn="ctr" defTabSz="914400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 (توسعه صادرات غیر نفتی)</a:t>
                      </a:r>
                      <a:endParaRPr kumimoji="0" lang="fa-I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228600" y="3429000"/>
          <a:ext cx="8762997" cy="1106805"/>
        </p:xfrm>
        <a:graphic>
          <a:graphicData uri="http://schemas.openxmlformats.org/drawingml/2006/table">
            <a:tbl>
              <a:tblPr rtl="1"/>
              <a:tblGrid>
                <a:gridCol w="485248"/>
                <a:gridCol w="2981259"/>
                <a:gridCol w="1217876"/>
                <a:gridCol w="561364"/>
                <a:gridCol w="751658"/>
                <a:gridCol w="2765592"/>
              </a:tblGrid>
              <a:tr h="914400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rtl="1" fontAlgn="ctr">
                        <a:lnSpc>
                          <a:spcPct val="150000"/>
                        </a:lnSpc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تقویت خوشه های صنعتی و شبکه سازی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نیاز سنجی آموزشی (خوشه)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B Titr" panose="00000700000000000000" pitchFamily="2" charset="-78"/>
                        </a:rPr>
                        <a:t> </a:t>
                      </a: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B Titr" panose="00000700000000000000" pitchFamily="2" charset="-78"/>
                        </a:rPr>
                        <a:t>6000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B Titr" panose="00000700000000000000" pitchFamily="2" charset="-78"/>
                        </a:rPr>
                        <a:t>نفر-ساعت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marR="0" lvl="0" indent="0" algn="r" defTabSz="914400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ارتقای منابع انسانی خوشه های کسب و کار</a:t>
                      </a:r>
                    </a:p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228600" y="4572000"/>
          <a:ext cx="8762997" cy="1276349"/>
        </p:xfrm>
        <a:graphic>
          <a:graphicData uri="http://schemas.openxmlformats.org/drawingml/2006/table">
            <a:tbl>
              <a:tblPr rtl="1"/>
              <a:tblGrid>
                <a:gridCol w="485248"/>
                <a:gridCol w="2981259"/>
                <a:gridCol w="1217876"/>
                <a:gridCol w="561364"/>
                <a:gridCol w="751658"/>
                <a:gridCol w="2765592"/>
              </a:tblGrid>
              <a:tr h="1276349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شناسایی نیازهای فناورانه</a:t>
                      </a:r>
                      <a:r>
                        <a:rPr lang="fa-I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، عارضه یابی و ارائه خدمات توسعه ای،فعال سازی(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بی دی اس)، ایجاد شبکه کسب و کار 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افزایش صادرات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مورد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ارتقای</a:t>
                      </a:r>
                      <a:r>
                        <a:rPr lang="fa-I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 فناوری و ارائه خدمات توسعه ای خوشه های کسب و کار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81000" y="6248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fa-IR" sz="16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دبیرخانه ستاد اقتصاد مقاومتی استان اردبیل</a:t>
            </a:r>
          </a:p>
          <a:p>
            <a:pPr algn="ctr" rtl="0"/>
            <a:r>
              <a:rPr lang="fa-IR" sz="12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 </a:t>
            </a:r>
            <a:endParaRPr lang="fa-IR" sz="12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573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8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 و اهداف کمی شرکت آب منطقه ای استان اردبیل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596964"/>
          <a:ext cx="8762998" cy="831140"/>
        </p:xfrm>
        <a:graphic>
          <a:graphicData uri="http://schemas.openxmlformats.org/drawingml/2006/table">
            <a:tbl>
              <a:tblPr rtl="1"/>
              <a:tblGrid>
                <a:gridCol w="485065"/>
                <a:gridCol w="3829501"/>
                <a:gridCol w="1379838"/>
                <a:gridCol w="527644"/>
                <a:gridCol w="497966"/>
                <a:gridCol w="2042984"/>
              </a:tblGrid>
              <a:tr h="415660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</a:t>
                      </a:r>
                      <a:r>
                        <a:rPr lang="fa-I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48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28600" y="2438400"/>
          <a:ext cx="8762998" cy="1563134"/>
        </p:xfrm>
        <a:graphic>
          <a:graphicData uri="http://schemas.openxmlformats.org/drawingml/2006/table">
            <a:tbl>
              <a:tblPr rtl="1"/>
              <a:tblGrid>
                <a:gridCol w="485249"/>
                <a:gridCol w="3826991"/>
                <a:gridCol w="1379838"/>
                <a:gridCol w="522136"/>
                <a:gridCol w="497296"/>
                <a:gridCol w="2051488"/>
              </a:tblGrid>
              <a:tr h="610471">
                <a:tc>
                  <a:txBody>
                    <a:bodyPr/>
                    <a:lstStyle/>
                    <a:p>
                      <a:pPr algn="ctr" rtl="1" fontAlgn="ctr">
                        <a:lnSpc>
                          <a:spcPts val="1800"/>
                        </a:lnSpc>
                      </a:pPr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1</a:t>
                      </a:r>
                      <a:endParaRPr kumimoji="0" lang="fa-IR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marR="0" lvl="0" indent="0" algn="r" defTabSz="914400" rtl="1" eaLnBrk="1" fontAlgn="ctr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آبگیری و یا افتتاح  سدهای مخزنی (آبهای مرزی)</a:t>
                      </a:r>
                      <a:endParaRPr kumimoji="0" lang="fa-IR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آبگیری سدهای احمدبیگلو و سدتازه کند</a:t>
                      </a:r>
                      <a:endParaRPr kumimoji="0"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27/42</a:t>
                      </a:r>
                      <a:endParaRPr kumimoji="0"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kumimoji="0" lang="fa-IR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kumimoji="0" lang="fa-IR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ارتقای بهره وری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657">
                <a:tc>
                  <a:txBody>
                    <a:bodyPr/>
                    <a:lstStyle/>
                    <a:p>
                      <a:pPr algn="ctr" rtl="1" fontAlgn="ctr">
                        <a:lnSpc>
                          <a:spcPts val="1800"/>
                        </a:lnSpc>
                      </a:pPr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2</a:t>
                      </a:r>
                      <a:endParaRPr kumimoji="0" lang="fa-IR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marR="0" lvl="0" indent="0" algn="r" defTabSz="914400" rtl="1" eaLnBrk="1" fontAlgn="ctr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بهره برداری از شبکه های آبیاری و زهکشی اصلی(غیرمرزی)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آبیاری مدرن</a:t>
                      </a:r>
                      <a:endParaRPr kumimoji="0" lang="fa-IR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12035</a:t>
                      </a:r>
                      <a:endParaRPr kumimoji="0"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هکتار</a:t>
                      </a:r>
                      <a:endParaRPr kumimoji="0" lang="fa-IR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fa-IR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872">
                <a:tc>
                  <a:txBody>
                    <a:bodyPr/>
                    <a:lstStyle/>
                    <a:p>
                      <a:pPr algn="ctr" rtl="1" fontAlgn="ctr">
                        <a:lnSpc>
                          <a:spcPts val="1800"/>
                        </a:lnSpc>
                      </a:pPr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3</a:t>
                      </a:r>
                      <a:endParaRPr kumimoji="0" lang="fa-IR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rtl="1" fontAlgn="ctr">
                        <a:lnSpc>
                          <a:spcPts val="1800"/>
                        </a:lnSpc>
                      </a:pPr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پر و مسلوب المنفعه نمودن چاههای  غیر مجاز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پرکرده چاه مضر</a:t>
                      </a:r>
                      <a:endParaRPr kumimoji="0" lang="fa-IR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65</a:t>
                      </a:r>
                      <a:endParaRPr kumimoji="0"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حلقه</a:t>
                      </a:r>
                      <a:endParaRPr kumimoji="0" lang="fa-IR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 fontAlgn="ctr"/>
                      <a:endParaRPr kumimoji="0" lang="fa-IR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228600" y="4038600"/>
          <a:ext cx="8762997" cy="533400"/>
        </p:xfrm>
        <a:graphic>
          <a:graphicData uri="http://schemas.openxmlformats.org/drawingml/2006/table">
            <a:tbl>
              <a:tblPr rtl="1"/>
              <a:tblGrid>
                <a:gridCol w="485248"/>
                <a:gridCol w="3812844"/>
                <a:gridCol w="1406935"/>
                <a:gridCol w="499928"/>
                <a:gridCol w="508883"/>
                <a:gridCol w="2049159"/>
              </a:tblGrid>
              <a:tr h="533400"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4</a:t>
                      </a:r>
                      <a:endParaRPr kumimoji="0" lang="fa-IR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marR="0" lvl="0" indent="0" algn="r" defTabSz="914400" rtl="1" eaLnBrk="1" fontAlgn="ctr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نصب ابزارهای اندازه گیری مناسب بر روی منابع آب سطحی</a:t>
                      </a:r>
                      <a:endParaRPr kumimoji="0" lang="fa-IR" sz="1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kumimoji="0" lang="fa-IR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20</a:t>
                      </a:r>
                      <a:endParaRPr kumimoji="0" lang="fa-IR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دستگاه</a:t>
                      </a:r>
                      <a:endParaRPr kumimoji="0" lang="fa-IR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endParaRPr lang="fa-IR" sz="1600" dirty="0" smtClean="0">
                        <a:effectLst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228600" y="4572000"/>
          <a:ext cx="8762997" cy="504000"/>
        </p:xfrm>
        <a:graphic>
          <a:graphicData uri="http://schemas.openxmlformats.org/drawingml/2006/table">
            <a:tbl>
              <a:tblPr rtl="1"/>
              <a:tblGrid>
                <a:gridCol w="485248"/>
                <a:gridCol w="3812844"/>
                <a:gridCol w="1379838"/>
                <a:gridCol w="527025"/>
                <a:gridCol w="508883"/>
                <a:gridCol w="2049159"/>
              </a:tblGrid>
              <a:tr h="504000"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5</a:t>
                      </a:r>
                      <a:endParaRPr kumimoji="0" lang="fa-IR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rtl="1" fontAlgn="ctr">
                        <a:lnSpc>
                          <a:spcPts val="1900"/>
                        </a:lnSpc>
                      </a:pPr>
                      <a:r>
                        <a:rPr kumimoji="0" lang="fa-IR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تجهیز چاه ها به ابزار اندازه گیری هوشمند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آبیاری مدرن</a:t>
                      </a:r>
                      <a:endParaRPr kumimoji="0" lang="fa-IR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70</a:t>
                      </a:r>
                      <a:endParaRPr kumimoji="0" lang="fa-IR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دستگاه</a:t>
                      </a:r>
                      <a:endParaRPr kumimoji="0" lang="fa-IR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228600" y="5105400"/>
          <a:ext cx="8762997" cy="504000"/>
        </p:xfrm>
        <a:graphic>
          <a:graphicData uri="http://schemas.openxmlformats.org/drawingml/2006/table">
            <a:tbl>
              <a:tblPr rtl="1"/>
              <a:tblGrid>
                <a:gridCol w="485248"/>
                <a:gridCol w="3812844"/>
                <a:gridCol w="1379838"/>
                <a:gridCol w="527025"/>
                <a:gridCol w="508883"/>
                <a:gridCol w="2049159"/>
              </a:tblGrid>
              <a:tr h="504000"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6</a:t>
                      </a:r>
                      <a:endParaRPr kumimoji="0" lang="fa-IR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rtl="1" fontAlgn="ctr">
                        <a:lnSpc>
                          <a:spcPts val="1900"/>
                        </a:lnSpc>
                      </a:pPr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اجرای عملیات ساماندهی و مهندسی رودخانه های کشور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ساماندهی رودخانه</a:t>
                      </a:r>
                      <a:endParaRPr kumimoji="0" lang="fa-IR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2</a:t>
                      </a:r>
                      <a:endParaRPr kumimoji="0" lang="fa-IR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کیلومتر</a:t>
                      </a:r>
                      <a:endParaRPr kumimoji="0"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endParaRPr lang="fa-IR" sz="1600" dirty="0" smtClean="0">
                        <a:effectLst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228600" y="5638800"/>
          <a:ext cx="8762997" cy="684000"/>
        </p:xfrm>
        <a:graphic>
          <a:graphicData uri="http://schemas.openxmlformats.org/drawingml/2006/table">
            <a:tbl>
              <a:tblPr rtl="1"/>
              <a:tblGrid>
                <a:gridCol w="485248"/>
                <a:gridCol w="3812844"/>
                <a:gridCol w="1379838"/>
                <a:gridCol w="527025"/>
                <a:gridCol w="508883"/>
                <a:gridCol w="2049159"/>
              </a:tblGrid>
              <a:tr h="684000"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7</a:t>
                      </a:r>
                      <a:endParaRPr kumimoji="0" lang="fa-IR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rtl="1" fontAlgn="ctr">
                        <a:lnSpc>
                          <a:spcPts val="1900"/>
                        </a:lnSpc>
                      </a:pPr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اصلاح و تعدیل پروانه ها</a:t>
                      </a:r>
                      <a:endParaRPr kumimoji="0" lang="fa-IR" sz="15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kumimoji="0" lang="fa-IR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971</a:t>
                      </a:r>
                      <a:endParaRPr kumimoji="0" lang="fa-I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fa-IR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ea typeface="+mn-ea"/>
                          <a:cs typeface="B Titr" panose="00000700000000000000" pitchFamily="2" charset="-78"/>
                        </a:rPr>
                        <a:t>فقره</a:t>
                      </a:r>
                      <a:endParaRPr kumimoji="0" lang="fa-IR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“</a:t>
                      </a:r>
                      <a:endParaRPr lang="fa-IR" sz="15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544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 و اهداف کمی شرکت آب و فاضلاب شهری اردبیل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531060"/>
          <a:ext cx="8762998" cy="1055486"/>
        </p:xfrm>
        <a:graphic>
          <a:graphicData uri="http://schemas.openxmlformats.org/drawingml/2006/table">
            <a:tbl>
              <a:tblPr rtl="1"/>
              <a:tblGrid>
                <a:gridCol w="485065"/>
                <a:gridCol w="2978735"/>
                <a:gridCol w="1783316"/>
                <a:gridCol w="690784"/>
                <a:gridCol w="1018374"/>
                <a:gridCol w="1806724"/>
              </a:tblGrid>
              <a:tr h="605542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</a:t>
                      </a:r>
                      <a:r>
                        <a:rPr lang="fa-I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  <a:endParaRPr lang="fa-IR" sz="24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4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26274" y="2580504"/>
          <a:ext cx="8762998" cy="1915296"/>
        </p:xfrm>
        <a:graphic>
          <a:graphicData uri="http://schemas.openxmlformats.org/drawingml/2006/table">
            <a:tbl>
              <a:tblPr rtl="1"/>
              <a:tblGrid>
                <a:gridCol w="485249"/>
                <a:gridCol w="2981259"/>
                <a:gridCol w="1787540"/>
                <a:gridCol w="681526"/>
                <a:gridCol w="1018374"/>
                <a:gridCol w="1809050"/>
              </a:tblGrid>
              <a:tr h="1915296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تکمیل و بهره برداری 26 تصفیه خانه فاضلاب به ظرفیت  420هزار مترمکعب در شبانه روز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اجرای مدول اول تصفیه خانه فاضلاب بیله سوار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4934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مترمکعب در شبانه روز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ارتقای توان تولید ملی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( درون زایی  اقتصاد 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28600" y="4495800"/>
          <a:ext cx="8762997" cy="2275353"/>
        </p:xfrm>
        <a:graphic>
          <a:graphicData uri="http://schemas.openxmlformats.org/drawingml/2006/table">
            <a:tbl>
              <a:tblPr rtl="1"/>
              <a:tblGrid>
                <a:gridCol w="485248"/>
                <a:gridCol w="2981259"/>
                <a:gridCol w="1806958"/>
                <a:gridCol w="664434"/>
                <a:gridCol w="1018374"/>
                <a:gridCol w="1806724"/>
              </a:tblGrid>
              <a:tr h="2275353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2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تکمیل و بهره برداری 26 تصفیه خانه فاضلاب به ظرفیت  420هزار مترمکعب در شبانه روز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اجرای تصفیه خانه فاضلاب پارس آباد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28000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مترمکعب در شبانه روز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ارتقای توان تولید ملی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( درون زایی  اقتصاد 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14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305" algn="ctr">
              <a:lnSpc>
                <a:spcPct val="115000"/>
              </a:lnSpc>
              <a:spcAft>
                <a:spcPts val="0"/>
              </a:spcAft>
            </a:pPr>
            <a:r>
              <a:rPr lang="fa-I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پروژه ها و اهداف </a:t>
            </a:r>
            <a:r>
              <a:rPr lang="fa-I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کمی </a:t>
            </a:r>
            <a:r>
              <a:rPr lang="fa-I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اداره کل شیلات اردبیل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3B39B71-30C5-4832-B989-88DF32A61043}" type="slidenum">
              <a:rPr lang="fa-IR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531060"/>
          <a:ext cx="8762998" cy="1055486"/>
        </p:xfrm>
        <a:graphic>
          <a:graphicData uri="http://schemas.openxmlformats.org/drawingml/2006/table">
            <a:tbl>
              <a:tblPr rtl="1"/>
              <a:tblGrid>
                <a:gridCol w="485065"/>
                <a:gridCol w="1916301"/>
                <a:gridCol w="3303662"/>
                <a:gridCol w="672270"/>
                <a:gridCol w="724968"/>
                <a:gridCol w="1660732"/>
              </a:tblGrid>
              <a:tr h="605542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پروژه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هدف کمی یا خروجی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پروژه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 برنامه ملی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44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عنوان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مقدار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 panose="00000400000000000000" pitchFamily="2" charset="-78"/>
                          <a:cs typeface="B Titr" panose="00000700000000000000" pitchFamily="2" charset="-78"/>
                        </a:rPr>
                        <a:t>واحد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28600" y="2590800"/>
          <a:ext cx="8762998" cy="3062270"/>
        </p:xfrm>
        <a:graphic>
          <a:graphicData uri="http://schemas.openxmlformats.org/drawingml/2006/table">
            <a:tbl>
              <a:tblPr rtl="1"/>
              <a:tblGrid>
                <a:gridCol w="485249"/>
                <a:gridCol w="1906859"/>
                <a:gridCol w="3312920"/>
                <a:gridCol w="672270"/>
                <a:gridCol w="734226"/>
                <a:gridCol w="1651474"/>
              </a:tblGrid>
              <a:tr h="3062270"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rtl="1" fontAlgn="ctr">
                        <a:lnSpc>
                          <a:spcPct val="150000"/>
                        </a:lnSpc>
                      </a:pPr>
                      <a:r>
                        <a:rPr lang="fa-I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توسعه </a:t>
                      </a:r>
                      <a:r>
                        <a:rPr lang="fa-I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پرورش ماهی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a-IR" sz="1800" b="1" dirty="0" smtClean="0">
                          <a:effectLst/>
                          <a:latin typeface="IranNastaliq" panose="02020505000000020003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1-ایجاد مزارع و استخرهای دومنظوره</a:t>
                      </a:r>
                    </a:p>
                    <a:p>
                      <a:pPr marL="0" lvl="0" indent="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en-US" sz="18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  <a:p>
                      <a:pPr marL="0" lvl="0" indent="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a-IR" sz="1800" b="1" dirty="0" smtClean="0">
                          <a:effectLst/>
                          <a:latin typeface="IranNastaliq" panose="02020505000000020003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2-افزایش تولید در واحد سطح</a:t>
                      </a:r>
                    </a:p>
                    <a:p>
                      <a:pPr marL="0" lvl="0" indent="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8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  <a:p>
                      <a:pPr marL="0" lvl="0" indent="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a-IR" sz="1800" b="1" dirty="0" smtClean="0">
                          <a:effectLst/>
                          <a:latin typeface="IranNastaliq" panose="02020505000000020003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3-پرورش ماهیان خاویاری در قفس</a:t>
                      </a:r>
                    </a:p>
                    <a:p>
                      <a:pPr marL="0" lvl="0" indent="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en-US" sz="18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  <a:p>
                      <a:r>
                        <a:rPr lang="fa-IR" sz="1800" b="1" dirty="0" smtClean="0">
                          <a:effectLst/>
                          <a:latin typeface="IranNastaliq" panose="02020505000000020003" pitchFamily="18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4-پرورش انواع ماهیان گرم آبی و سردآبی در مزارع، استخرها و منابع آبی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500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تن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ارتقای توان </a:t>
                      </a: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تولید 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ملی </a:t>
                      </a:r>
                      <a:endParaRPr lang="fa-I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Titr" panose="00000700000000000000" pitchFamily="2" charset="-78"/>
                      </a:endParaRPr>
                    </a:p>
                    <a:p>
                      <a:pPr marL="36000" algn="ctr" rtl="1" fontAlgn="ctr">
                        <a:lnSpc>
                          <a:spcPct val="150000"/>
                        </a:lnSpc>
                      </a:pPr>
                      <a:r>
                        <a:rPr lang="fa-I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(</a:t>
                      </a:r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Titr" panose="00000700000000000000" pitchFamily="2" charset="-78"/>
                        </a:rPr>
                        <a:t>درون زایی اقتصاد)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1000" y="6248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fa-IR" sz="16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دبیرخانه ستاد اقتصاد مقاومتی استان اردبیل</a:t>
            </a:r>
          </a:p>
          <a:p>
            <a:pPr algn="ctr" rtl="0"/>
            <a:r>
              <a:rPr lang="fa-IR" sz="1200" b="1" dirty="0" smtClean="0">
                <a:solidFill>
                  <a:prstClr val="black"/>
                </a:solidFill>
                <a:latin typeface="B Yekan+" pitchFamily="2" charset="-78"/>
                <a:cs typeface="B Titr" panose="00000700000000000000" pitchFamily="2" charset="-78"/>
              </a:rPr>
              <a:t> </a:t>
            </a:r>
            <a:endParaRPr lang="fa-IR" sz="12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181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Medi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9676</TotalTime>
  <Words>3190</Words>
  <Application>Microsoft Office PowerPoint</Application>
  <PresentationFormat>On-screen Show (4:3)</PresentationFormat>
  <Paragraphs>1129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57" baseType="lpstr">
      <vt:lpstr>Arial</vt:lpstr>
      <vt:lpstr>B Mitra</vt:lpstr>
      <vt:lpstr>B Nazanin</vt:lpstr>
      <vt:lpstr>B Titr</vt:lpstr>
      <vt:lpstr>B Yekan+</vt:lpstr>
      <vt:lpstr>B Zar</vt:lpstr>
      <vt:lpstr>Calibri</vt:lpstr>
      <vt:lpstr>Cambria</vt:lpstr>
      <vt:lpstr>Century Gothic</vt:lpstr>
      <vt:lpstr>IranNastaliq</vt:lpstr>
      <vt:lpstr>Tahoma</vt:lpstr>
      <vt:lpstr>Times New Roman</vt:lpstr>
      <vt:lpstr>Tw Cen MT</vt:lpstr>
      <vt:lpstr>Wingdings</vt:lpstr>
      <vt:lpstr>Wingdings 2</vt:lpstr>
      <vt:lpstr>Wingdings 3</vt:lpstr>
      <vt:lpstr>Median</vt:lpstr>
      <vt:lpstr>Wisp</vt:lpstr>
      <vt:lpstr>بِسمِ اللّهِ الرَّحمنِ الرَّحیم</vt:lpstr>
      <vt:lpstr>PowerPoint Presentation</vt:lpstr>
      <vt:lpstr>پروژه ها و اهداف کمی اداره کل میراث فرهنگی، صنایع دستی و گردشگری</vt:lpstr>
      <vt:lpstr>پروژه ها و اهداف کمی اداره کل میراث فرهنگی، صنایع دستی و گردشگری استان اردبیل</vt:lpstr>
      <vt:lpstr>پروژه ها و اهداف کمی  سازمان صنعت،معدن و تجارت اردبیل</vt:lpstr>
      <vt:lpstr>پروژه ها و اهداف کمی شرکت شهرکهای صنعتی اردبیل</vt:lpstr>
      <vt:lpstr>پروژه ها و اهداف کمی شرکت آب منطقه ای استان اردبیل</vt:lpstr>
      <vt:lpstr>پروژه ها و اهداف کمی شرکت آب و فاضلاب شهری اردبیل</vt:lpstr>
      <vt:lpstr>پروژه ها و اهداف کمی اداره کل شیلات اردبیل</vt:lpstr>
      <vt:lpstr>پروژه هاو اهداف اداره کل ارتباطات و فناوری اطلاعات استان</vt:lpstr>
      <vt:lpstr>پروژه هاو اهداف اداره کل استاندارد استان</vt:lpstr>
      <vt:lpstr>پروژه هاو اهداف اداره کل امور مالیاتی استان</vt:lpstr>
      <vt:lpstr>پروژه هاو اهداف استانداری اردبیل</vt:lpstr>
      <vt:lpstr>پروژه ها و اهداف کمی اداره کل امور اقتصادی و دارایی استان اردبیل</vt:lpstr>
      <vt:lpstr>پروژه ها و اهداف کمی اداره کل گمرکات استان اردبیل</vt:lpstr>
      <vt:lpstr>پروژه ها و اهداف کمی اداره کل تعاون، کار و رفاه اجتماعی استان اردبیل</vt:lpstr>
      <vt:lpstr>پروژه ها و اهداف کمی پارک علم و فناوری استان اردبیل</vt:lpstr>
      <vt:lpstr>پروژه ها و اهداف کمی سازمان جهاد کشاورزی استان اردبیل</vt:lpstr>
      <vt:lpstr>پروژه ها و اهداف کمی سازمان جهاد کشاورزی استان اردبیل</vt:lpstr>
      <vt:lpstr>پروژه ها و اهداف کمی سازمان جهاد کشاورزی استان اردبیل</vt:lpstr>
      <vt:lpstr>پروژه ها و اهداف کمی سازمان جهاد کشاورزی استان اردبیل</vt:lpstr>
      <vt:lpstr>پروژه ها و اهداف کمی سازمان جهاد کشاورزی استان اردبیل</vt:lpstr>
      <vt:lpstr>پروژه ها و اهداف کمی سازمان جهاد کشاورزی استان اردبیل</vt:lpstr>
      <vt:lpstr>پروژه ها و اهداف کمی سازمان جهاد کشاورزی استان اردبیل</vt:lpstr>
      <vt:lpstr>پروژه ها و اهداف کمی اداره کل منابع طبیعی و آبخیزداری استان اردبیل</vt:lpstr>
      <vt:lpstr>پروژه ها و اهداف کمی اداره کل منابع طبیعی و آبخیزداری استان اردبیل</vt:lpstr>
      <vt:lpstr>پروژه ها و اهداف کمی نمایندگی غله و خدمات بازرگانی دولتی</vt:lpstr>
      <vt:lpstr>پروژه ها و اهداف کمی اداره کل بهزیستی استان اردبیل</vt:lpstr>
      <vt:lpstr>پروژه ها و اهداف کمی شرکت پیشتیبانی امور دام استان</vt:lpstr>
      <vt:lpstr>پروژه ها و اهداف کمی اداره کل راه و شهرسازی استان اردبیل</vt:lpstr>
      <vt:lpstr>پروژه ها و اهداف کمی اداره کل راه و شهرسازی استان اردبیل</vt:lpstr>
      <vt:lpstr>پروژه ها و اهداف کمی اداره کل راه و شهرسازی استان اردبیل</vt:lpstr>
      <vt:lpstr>پروژه ها و اهداف کمی سازمان مدیریت و برنامه ریزی استان اردبیل</vt:lpstr>
      <vt:lpstr>پروژه ها و اهداف کمی  شرکت آب و فاضلاب روستایی اردبیل</vt:lpstr>
      <vt:lpstr>پروژه ها و اهداف کمی شرکت توزیع برق اردبیل</vt:lpstr>
      <vt:lpstr>پروژه ها و اهداف کمی شرکت گازاردبیل</vt:lpstr>
      <vt:lpstr>پروژه ها و اهداف کمی اداره کل حفاظت محیط زیست استان اردبیل</vt:lpstr>
      <vt:lpstr>پروژه ها و اهداف کمی اداره کل فرهنگ و ارشاد اسلامی استان اردبیل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asadi</dc:creator>
  <cp:lastModifiedBy>belal pirmohammad</cp:lastModifiedBy>
  <cp:revision>1095</cp:revision>
  <cp:lastPrinted>2018-11-19T12:38:54Z</cp:lastPrinted>
  <dcterms:created xsi:type="dcterms:W3CDTF">1601-01-01T00:00:00Z</dcterms:created>
  <dcterms:modified xsi:type="dcterms:W3CDTF">2018-11-21T05:11:35Z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